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3" r:id="rId5"/>
    <p:sldId id="269" r:id="rId6"/>
    <p:sldId id="270" r:id="rId7"/>
    <p:sldId id="264" r:id="rId8"/>
    <p:sldId id="265" r:id="rId9"/>
    <p:sldId id="266" r:id="rId10"/>
    <p:sldId id="267" r:id="rId11"/>
    <p:sldId id="259" r:id="rId12"/>
    <p:sldId id="268" r:id="rId13"/>
    <p:sldId id="260"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B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71"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3276AF3-7DB0-49A3-A473-D5DEB1E063F7}" type="datetimeFigureOut">
              <a:rPr lang="en-US" smtClean="0"/>
              <a:t>12/9/2017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16EC3C2-FD93-4AE0-BD35-76308FDC6E5A}" type="slidenum">
              <a:rPr lang="en-US" smtClean="0"/>
              <a:t>‹#›</a:t>
            </a:fld>
            <a:endParaRPr lang="en-US"/>
          </a:p>
        </p:txBody>
      </p:sp>
    </p:spTree>
    <p:extLst>
      <p:ext uri="{BB962C8B-B14F-4D97-AF65-F5344CB8AC3E}">
        <p14:creationId xmlns:p14="http://schemas.microsoft.com/office/powerpoint/2010/main" val="248070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EC3C2-FD93-4AE0-BD35-76308FDC6E5A}" type="slidenum">
              <a:rPr lang="en-US" smtClean="0"/>
              <a:t>4</a:t>
            </a:fld>
            <a:endParaRPr lang="en-US"/>
          </a:p>
        </p:txBody>
      </p:sp>
    </p:spTree>
    <p:extLst>
      <p:ext uri="{BB962C8B-B14F-4D97-AF65-F5344CB8AC3E}">
        <p14:creationId xmlns:p14="http://schemas.microsoft.com/office/powerpoint/2010/main" val="6418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EC3C2-FD93-4AE0-BD35-76308FDC6E5A}" type="slidenum">
              <a:rPr lang="en-US" smtClean="0"/>
              <a:t>10</a:t>
            </a:fld>
            <a:endParaRPr lang="en-US"/>
          </a:p>
        </p:txBody>
      </p:sp>
    </p:spTree>
    <p:extLst>
      <p:ext uri="{BB962C8B-B14F-4D97-AF65-F5344CB8AC3E}">
        <p14:creationId xmlns:p14="http://schemas.microsoft.com/office/powerpoint/2010/main" val="82689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66DF3-41BF-49F9-9430-8DF0CC22111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370994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66DF3-41BF-49F9-9430-8DF0CC22111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132800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66DF3-41BF-49F9-9430-8DF0CC22111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109133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66DF3-41BF-49F9-9430-8DF0CC22111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327424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766DF3-41BF-49F9-9430-8DF0CC22111D}"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350694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66DF3-41BF-49F9-9430-8DF0CC22111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232002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66DF3-41BF-49F9-9430-8DF0CC22111D}"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340706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66DF3-41BF-49F9-9430-8DF0CC22111D}"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353838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66DF3-41BF-49F9-9430-8DF0CC22111D}"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345378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766DF3-41BF-49F9-9430-8DF0CC22111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177972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766DF3-41BF-49F9-9430-8DF0CC22111D}"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3945C-3130-44AA-BFB1-9EB9BD4B4B7D}" type="slidenum">
              <a:rPr lang="en-US" smtClean="0"/>
              <a:t>‹#›</a:t>
            </a:fld>
            <a:endParaRPr lang="en-US"/>
          </a:p>
        </p:txBody>
      </p:sp>
    </p:spTree>
    <p:extLst>
      <p:ext uri="{BB962C8B-B14F-4D97-AF65-F5344CB8AC3E}">
        <p14:creationId xmlns:p14="http://schemas.microsoft.com/office/powerpoint/2010/main" val="224389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66DF3-41BF-49F9-9430-8DF0CC22111D}" type="datetimeFigureOut">
              <a:rPr lang="en-US" smtClean="0"/>
              <a:t>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3945C-3130-44AA-BFB1-9EB9BD4B4B7D}" type="slidenum">
              <a:rPr lang="en-US" smtClean="0"/>
              <a:t>‹#›</a:t>
            </a:fld>
            <a:endParaRPr lang="en-US"/>
          </a:p>
        </p:txBody>
      </p:sp>
    </p:spTree>
    <p:extLst>
      <p:ext uri="{BB962C8B-B14F-4D97-AF65-F5344CB8AC3E}">
        <p14:creationId xmlns:p14="http://schemas.microsoft.com/office/powerpoint/2010/main" val="16836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8.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7.wdp"/><Relationship Id="rId4" Type="http://schemas.openxmlformats.org/officeDocument/2006/relationships/image" Target="../media/image9.png"/><Relationship Id="rId9" Type="http://schemas.microsoft.com/office/2007/relationships/hdphoto" Target="../media/hdphoto9.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4383D0-951E-4354-B4EC-623218A9F6C2}"/>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18000"/>
                    </a14:imgEffect>
                    <a14:imgEffect>
                      <a14:colorTemperature colorTemp="11500"/>
                    </a14:imgEffect>
                    <a14:imgEffect>
                      <a14:saturation sat="400000"/>
                    </a14:imgEffect>
                    <a14:imgEffect>
                      <a14:brightnessContrast bright="-49000"/>
                    </a14:imgEffect>
                  </a14:imgLayer>
                </a14:imgProps>
              </a:ext>
            </a:extLst>
          </a:blip>
          <a:stretch>
            <a:fillRect/>
          </a:stretch>
        </p:blipFill>
        <p:spPr>
          <a:xfrm>
            <a:off x="0" y="-9525"/>
            <a:ext cx="12192000" cy="6867525"/>
          </a:xfrm>
          <a:prstGeom prst="rect">
            <a:avLst/>
          </a:prstGeom>
        </p:spPr>
      </p:pic>
      <p:sp>
        <p:nvSpPr>
          <p:cNvPr id="6" name="Rectangle 5">
            <a:extLst>
              <a:ext uri="{FF2B5EF4-FFF2-40B4-BE49-F238E27FC236}">
                <a16:creationId xmlns:a16="http://schemas.microsoft.com/office/drawing/2014/main" id="{EF4F0E17-D7B6-4EC2-8E9C-F12A38070955}"/>
              </a:ext>
            </a:extLst>
          </p:cNvPr>
          <p:cNvSpPr/>
          <p:nvPr/>
        </p:nvSpPr>
        <p:spPr>
          <a:xfrm>
            <a:off x="0" y="-9525"/>
            <a:ext cx="12192000" cy="6867525"/>
          </a:xfrm>
          <a:prstGeom prst="rect">
            <a:avLst/>
          </a:prstGeom>
          <a:solidFill>
            <a:schemeClr val="tx1">
              <a:lumMod val="85000"/>
              <a:lumOff val="1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5" y="694834"/>
            <a:ext cx="12063411" cy="1770283"/>
          </a:xfrm>
        </p:spPr>
        <p:txBody>
          <a:bodyPr>
            <a:noAutofit/>
          </a:bodyPr>
          <a:lstStyle/>
          <a:p>
            <a:pPr algn="l"/>
            <a:r>
              <a:rPr lang="en-US" sz="3200" dirty="0">
                <a:solidFill>
                  <a:schemeClr val="bg1">
                    <a:lumMod val="95000"/>
                  </a:schemeClr>
                </a:solidFill>
                <a:latin typeface="Arial Black" panose="020B0A04020102020204" pitchFamily="34" charset="0"/>
              </a:rPr>
              <a:t>Development Strategy of </a:t>
            </a:r>
            <a:r>
              <a:rPr lang="en-US" sz="3200" dirty="0">
                <a:solidFill>
                  <a:srgbClr val="FFFF00"/>
                </a:solidFill>
                <a:latin typeface="Arial Black" panose="020B0A04020102020204" pitchFamily="34" charset="0"/>
              </a:rPr>
              <a:t>Educational Institution </a:t>
            </a:r>
            <a:r>
              <a:rPr lang="en-US" sz="3200" dirty="0">
                <a:solidFill>
                  <a:schemeClr val="bg1">
                    <a:lumMod val="95000"/>
                  </a:schemeClr>
                </a:solidFill>
                <a:latin typeface="Arial Black" panose="020B0A04020102020204" pitchFamily="34" charset="0"/>
              </a:rPr>
              <a:t>which has </a:t>
            </a:r>
            <a:r>
              <a:rPr lang="en-US" sz="3200" dirty="0">
                <a:solidFill>
                  <a:srgbClr val="FFFF00"/>
                </a:solidFill>
                <a:latin typeface="Arial Black" panose="020B0A04020102020204" pitchFamily="34" charset="0"/>
              </a:rPr>
              <a:t>International Competitive </a:t>
            </a:r>
            <a:r>
              <a:rPr lang="en-US" sz="3200" dirty="0">
                <a:solidFill>
                  <a:schemeClr val="bg1">
                    <a:lumMod val="95000"/>
                  </a:schemeClr>
                </a:solidFill>
                <a:latin typeface="Arial Black" panose="020B0A04020102020204" pitchFamily="34" charset="0"/>
              </a:rPr>
              <a:t>towards Sustainable Development of </a:t>
            </a:r>
            <a:r>
              <a:rPr lang="en-US" sz="3200" dirty="0">
                <a:solidFill>
                  <a:srgbClr val="FFFF00"/>
                </a:solidFill>
                <a:latin typeface="Arial Black" panose="020B0A04020102020204" pitchFamily="34" charset="0"/>
              </a:rPr>
              <a:t>ASEAN Region</a:t>
            </a:r>
            <a:endParaRPr lang="en-US" sz="3200" b="1" dirty="0">
              <a:solidFill>
                <a:srgbClr val="FFFF00"/>
              </a:solidFill>
              <a:latin typeface="Arial Black" panose="020B0A04020102020204" pitchFamily="34" charset="0"/>
            </a:endParaRPr>
          </a:p>
        </p:txBody>
      </p:sp>
      <p:cxnSp>
        <p:nvCxnSpPr>
          <p:cNvPr id="7" name="Straight Connector 6">
            <a:extLst>
              <a:ext uri="{FF2B5EF4-FFF2-40B4-BE49-F238E27FC236}">
                <a16:creationId xmlns:a16="http://schemas.microsoft.com/office/drawing/2014/main" id="{E0DA9A47-93D8-416C-820A-485225C83961}"/>
              </a:ext>
            </a:extLst>
          </p:cNvPr>
          <p:cNvCxnSpPr>
            <a:cxnSpLocks/>
          </p:cNvCxnSpPr>
          <p:nvPr/>
        </p:nvCxnSpPr>
        <p:spPr>
          <a:xfrm>
            <a:off x="-200025" y="2465117"/>
            <a:ext cx="9744075"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ECF8F7-D86E-4DB7-9DC4-FA8EDD085114}"/>
              </a:ext>
            </a:extLst>
          </p:cNvPr>
          <p:cNvCxnSpPr>
            <a:cxnSpLocks/>
          </p:cNvCxnSpPr>
          <p:nvPr/>
        </p:nvCxnSpPr>
        <p:spPr>
          <a:xfrm>
            <a:off x="10444163" y="6659523"/>
            <a:ext cx="1847853"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900034C8-9C97-4293-9CED-4AE26997BB53}"/>
              </a:ext>
            </a:extLst>
          </p:cNvPr>
          <p:cNvSpPr/>
          <p:nvPr/>
        </p:nvSpPr>
        <p:spPr>
          <a:xfrm>
            <a:off x="12392025" y="5287925"/>
            <a:ext cx="1157283" cy="1371598"/>
          </a:xfrm>
          <a:prstGeom prst="parallelogram">
            <a:avLst>
              <a:gd name="adj" fmla="val 6562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95546867-622B-4733-8DD1-B8D871920797}"/>
              </a:ext>
            </a:extLst>
          </p:cNvPr>
          <p:cNvSpPr/>
          <p:nvPr/>
        </p:nvSpPr>
        <p:spPr>
          <a:xfrm>
            <a:off x="12184857" y="5287925"/>
            <a:ext cx="857246" cy="1371598"/>
          </a:xfrm>
          <a:prstGeom prst="parallelogram">
            <a:avLst>
              <a:gd name="adj" fmla="val 8729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0AFEBCA-FD1C-4D72-89BD-FA7A1A45923F}"/>
              </a:ext>
            </a:extLst>
          </p:cNvPr>
          <p:cNvSpPr/>
          <p:nvPr/>
        </p:nvSpPr>
        <p:spPr>
          <a:xfrm>
            <a:off x="13042103" y="5230791"/>
            <a:ext cx="3586162" cy="148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latin typeface="Arial" panose="020B0604020202020204" pitchFamily="34" charset="0"/>
                <a:cs typeface="Arial" panose="020B0604020202020204" pitchFamily="34" charset="0"/>
              </a:rPr>
              <a:t>Dr. Md. </a:t>
            </a:r>
            <a:r>
              <a:rPr lang="en-US" sz="1600" dirty="0" err="1">
                <a:latin typeface="Arial" panose="020B0604020202020204" pitchFamily="34" charset="0"/>
                <a:cs typeface="Arial" panose="020B0604020202020204" pitchFamily="34" charset="0"/>
              </a:rPr>
              <a:t>Sabur</a:t>
            </a:r>
            <a:r>
              <a:rPr lang="en-US" sz="1600" dirty="0">
                <a:latin typeface="Arial" panose="020B0604020202020204" pitchFamily="34" charset="0"/>
                <a:cs typeface="Arial" panose="020B0604020202020204" pitchFamily="34" charset="0"/>
              </a:rPr>
              <a:t> Khan</a:t>
            </a:r>
          </a:p>
          <a:p>
            <a:pPr algn="r"/>
            <a:r>
              <a:rPr lang="en-US" sz="1600" dirty="0">
                <a:latin typeface="Arial" panose="020B0604020202020204" pitchFamily="34" charset="0"/>
                <a:cs typeface="Arial" panose="020B0604020202020204" pitchFamily="34" charset="0"/>
              </a:rPr>
              <a:t>Chairman</a:t>
            </a:r>
          </a:p>
          <a:p>
            <a:pPr algn="r"/>
            <a:r>
              <a:rPr lang="en-US" sz="1600" dirty="0">
                <a:latin typeface="Arial" panose="020B0604020202020204" pitchFamily="34" charset="0"/>
                <a:cs typeface="Arial" panose="020B0604020202020204" pitchFamily="34" charset="0"/>
              </a:rPr>
              <a:t>Daffodil International University &amp;</a:t>
            </a:r>
          </a:p>
          <a:p>
            <a:pPr algn="r"/>
            <a:r>
              <a:rPr lang="en-US" sz="1600" dirty="0">
                <a:latin typeface="Arial" panose="020B0604020202020204" pitchFamily="34" charset="0"/>
                <a:cs typeface="Arial" panose="020B0604020202020204" pitchFamily="34" charset="0"/>
              </a:rPr>
              <a:t>Daffodil Family</a:t>
            </a:r>
          </a:p>
        </p:txBody>
      </p:sp>
    </p:spTree>
    <p:extLst>
      <p:ext uri="{BB962C8B-B14F-4D97-AF65-F5344CB8AC3E}">
        <p14:creationId xmlns:p14="http://schemas.microsoft.com/office/powerpoint/2010/main" val="21091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35" presetClass="path" presetSubtype="0" accel="50000" decel="50000" fill="hold" grpId="0" nodeType="afterEffect">
                                  <p:stCondLst>
                                    <p:cond delay="0"/>
                                  </p:stCondLst>
                                  <p:childTnLst>
                                    <p:animMotion origin="layout" path="M 4.79167E-6 -4.81481E-6 L -0.36537 -4.81481E-6 " pathEditMode="relative" rAng="0" ptsTypes="AA">
                                      <p:cBhvr>
                                        <p:cTn id="18" dur="500" fill="hold"/>
                                        <p:tgtEl>
                                          <p:spTgt spid="13"/>
                                        </p:tgtEl>
                                        <p:attrNameLst>
                                          <p:attrName>ppt_x</p:attrName>
                                          <p:attrName>ppt_y</p:attrName>
                                        </p:attrNameLst>
                                      </p:cBhvr>
                                      <p:rCtr x="-18268" y="0"/>
                                    </p:animMotion>
                                  </p:childTnLst>
                                </p:cTn>
                              </p:par>
                              <p:par>
                                <p:cTn id="19" presetID="35" presetClass="path" presetSubtype="0" accel="50000" decel="50000" fill="hold" grpId="0" nodeType="withEffect">
                                  <p:stCondLst>
                                    <p:cond delay="100"/>
                                  </p:stCondLst>
                                  <p:childTnLst>
                                    <p:animMotion origin="layout" path="M -2.08333E-6 -4.81481E-6 L -0.36185 -4.81481E-6 " pathEditMode="relative" rAng="0" ptsTypes="AA">
                                      <p:cBhvr>
                                        <p:cTn id="20" dur="500" fill="hold"/>
                                        <p:tgtEl>
                                          <p:spTgt spid="12"/>
                                        </p:tgtEl>
                                        <p:attrNameLst>
                                          <p:attrName>ppt_x</p:attrName>
                                          <p:attrName>ppt_y</p:attrName>
                                        </p:attrNameLst>
                                      </p:cBhvr>
                                      <p:rCtr x="-18099" y="0"/>
                                    </p:animMotion>
                                  </p:childTnLst>
                                </p:cTn>
                              </p:par>
                            </p:childTnLst>
                          </p:cTn>
                        </p:par>
                        <p:par>
                          <p:cTn id="21" fill="hold">
                            <p:stCondLst>
                              <p:cond delay="2600"/>
                            </p:stCondLst>
                            <p:childTnLst>
                              <p:par>
                                <p:cTn id="22" presetID="35" presetClass="path" presetSubtype="0" accel="50000" decel="50000" fill="hold" grpId="0" nodeType="afterEffect">
                                  <p:stCondLst>
                                    <p:cond delay="0"/>
                                  </p:stCondLst>
                                  <p:childTnLst>
                                    <p:animMotion origin="layout" path="M 3.33333E-6 -4.81481E-6 L -0.37526 -4.81481E-6 " pathEditMode="relative" rAng="0" ptsTypes="AA">
                                      <p:cBhvr>
                                        <p:cTn id="23" dur="1000" fill="hold"/>
                                        <p:tgtEl>
                                          <p:spTgt spid="16"/>
                                        </p:tgtEl>
                                        <p:attrNameLst>
                                          <p:attrName>ppt_x</p:attrName>
                                          <p:attrName>ppt_y</p:attrName>
                                        </p:attrNameLst>
                                      </p:cBhvr>
                                      <p:rCtr x="-18763" y="0"/>
                                    </p:animMotion>
                                  </p:childTnLst>
                                </p:cTn>
                              </p:par>
                            </p:childTnLst>
                          </p:cTn>
                        </p:par>
                        <p:par>
                          <p:cTn id="24" fill="hold">
                            <p:stCondLst>
                              <p:cond delay="3600"/>
                            </p:stCondLst>
                            <p:childTnLst>
                              <p:par>
                                <p:cTn id="25" presetID="50" presetClass="entr" presetSubtype="0" decel="10000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dim shot of the dome of Saint Hedwig's Cathedral with a bright oculus">
            <a:extLst>
              <a:ext uri="{FF2B5EF4-FFF2-40B4-BE49-F238E27FC236}">
                <a16:creationId xmlns:a16="http://schemas.microsoft.com/office/drawing/2014/main" id="{CEDBBF9B-F76D-4710-AA0D-ED26691BA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dim shot of the dome of Saint Hedwig's Cathedral with a bright oculus">
            <a:extLst>
              <a:ext uri="{FF2B5EF4-FFF2-40B4-BE49-F238E27FC236}">
                <a16:creationId xmlns:a16="http://schemas.microsoft.com/office/drawing/2014/main" id="{4361D4C8-38FC-4CC6-A5D7-16E584B1F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994432" cy="68441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751972F-E287-44E4-AB57-EEC7E677213D}"/>
              </a:ext>
            </a:extLst>
          </p:cNvPr>
          <p:cNvSpPr/>
          <p:nvPr/>
        </p:nvSpPr>
        <p:spPr>
          <a:xfrm>
            <a:off x="0" y="0"/>
            <a:ext cx="12215826" cy="6858000"/>
          </a:xfrm>
          <a:prstGeom prst="rect">
            <a:avLst/>
          </a:prstGeom>
          <a:gradFill flip="none" rotWithShape="1">
            <a:gsLst>
              <a:gs pos="27000">
                <a:schemeClr val="tx1">
                  <a:lumMod val="0"/>
                  <a:alpha val="47000"/>
                </a:schemeClr>
              </a:gs>
              <a:gs pos="48000">
                <a:schemeClr val="tx1">
                  <a:lumMod val="95000"/>
                  <a:lumOff val="5000"/>
                  <a:alpha val="7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EAA75-B9E0-401D-AC00-FDC09DB047AE}"/>
              </a:ext>
            </a:extLst>
          </p:cNvPr>
          <p:cNvSpPr/>
          <p:nvPr/>
        </p:nvSpPr>
        <p:spPr>
          <a:xfrm>
            <a:off x="4599710" y="2687782"/>
            <a:ext cx="1551710" cy="1496291"/>
          </a:xfrm>
          <a:prstGeom prst="ellipse">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1341A1-1922-4877-A1D7-FD5D84D40AE1}"/>
              </a:ext>
            </a:extLst>
          </p:cNvPr>
          <p:cNvSpPr/>
          <p:nvPr/>
        </p:nvSpPr>
        <p:spPr>
          <a:xfrm>
            <a:off x="423409" y="1605470"/>
            <a:ext cx="2770910" cy="1200329"/>
          </a:xfrm>
          <a:prstGeom prst="rect">
            <a:avLst/>
          </a:prstGeom>
        </p:spPr>
        <p:txBody>
          <a:bodyPr wrap="square">
            <a:spAutoFit/>
          </a:bodyPr>
          <a:lstStyle/>
          <a:p>
            <a:pPr lvl="0"/>
            <a:r>
              <a:rPr lang="en-US" dirty="0">
                <a:solidFill>
                  <a:schemeClr val="bg1">
                    <a:lumMod val="95000"/>
                  </a:schemeClr>
                </a:solidFill>
              </a:rPr>
              <a:t>Putting more emphasis on industry-academia alliance (specially for research collaboration)</a:t>
            </a:r>
          </a:p>
        </p:txBody>
      </p:sp>
      <p:sp>
        <p:nvSpPr>
          <p:cNvPr id="6" name="Rectangle 5">
            <a:extLst>
              <a:ext uri="{FF2B5EF4-FFF2-40B4-BE49-F238E27FC236}">
                <a16:creationId xmlns:a16="http://schemas.microsoft.com/office/drawing/2014/main" id="{E0837B2A-C585-4B69-A528-D5406F2F5976}"/>
              </a:ext>
            </a:extLst>
          </p:cNvPr>
          <p:cNvSpPr/>
          <p:nvPr/>
        </p:nvSpPr>
        <p:spPr>
          <a:xfrm>
            <a:off x="423409" y="3167029"/>
            <a:ext cx="2770910" cy="923330"/>
          </a:xfrm>
          <a:prstGeom prst="rect">
            <a:avLst/>
          </a:prstGeom>
        </p:spPr>
        <p:txBody>
          <a:bodyPr wrap="square">
            <a:spAutoFit/>
          </a:bodyPr>
          <a:lstStyle/>
          <a:p>
            <a:pPr lvl="0"/>
            <a:r>
              <a:rPr lang="en-US" dirty="0">
                <a:solidFill>
                  <a:schemeClr val="bg1">
                    <a:lumMod val="95000"/>
                  </a:schemeClr>
                </a:solidFill>
              </a:rPr>
              <a:t>Working seriously for fruitful internationalization of the HEIs</a:t>
            </a:r>
          </a:p>
        </p:txBody>
      </p:sp>
      <p:sp>
        <p:nvSpPr>
          <p:cNvPr id="9" name="Rectangle 8">
            <a:extLst>
              <a:ext uri="{FF2B5EF4-FFF2-40B4-BE49-F238E27FC236}">
                <a16:creationId xmlns:a16="http://schemas.microsoft.com/office/drawing/2014/main" id="{4AB3DEC3-CEBF-4BF5-A313-E4DFF0F0905A}"/>
              </a:ext>
            </a:extLst>
          </p:cNvPr>
          <p:cNvSpPr/>
          <p:nvPr/>
        </p:nvSpPr>
        <p:spPr>
          <a:xfrm>
            <a:off x="9234898" y="4451588"/>
            <a:ext cx="2770911" cy="2031325"/>
          </a:xfrm>
          <a:prstGeom prst="rect">
            <a:avLst/>
          </a:prstGeom>
        </p:spPr>
        <p:txBody>
          <a:bodyPr wrap="square">
            <a:spAutoFit/>
          </a:bodyPr>
          <a:lstStyle/>
          <a:p>
            <a:pPr lvl="0"/>
            <a:r>
              <a:rPr lang="en-US" dirty="0">
                <a:solidFill>
                  <a:schemeClr val="bg1">
                    <a:lumMod val="95000"/>
                  </a:schemeClr>
                </a:solidFill>
                <a:latin typeface="Arial" panose="020B0604020202020204" pitchFamily="34" charset="0"/>
                <a:cs typeface="Arial" panose="020B0604020202020204" pitchFamily="34" charset="0"/>
              </a:rPr>
              <a:t>Measurable and demonstrable assessment mechanism and indicators to monitor the progress of sustainability initiatives of HEIs.</a:t>
            </a:r>
          </a:p>
        </p:txBody>
      </p:sp>
      <p:sp>
        <p:nvSpPr>
          <p:cNvPr id="10" name="Rectangle 9">
            <a:extLst>
              <a:ext uri="{FF2B5EF4-FFF2-40B4-BE49-F238E27FC236}">
                <a16:creationId xmlns:a16="http://schemas.microsoft.com/office/drawing/2014/main" id="{B74B2F60-E695-4582-8073-35283B905275}"/>
              </a:ext>
            </a:extLst>
          </p:cNvPr>
          <p:cNvSpPr/>
          <p:nvPr/>
        </p:nvSpPr>
        <p:spPr>
          <a:xfrm>
            <a:off x="423409" y="4451589"/>
            <a:ext cx="2770910" cy="2031325"/>
          </a:xfrm>
          <a:prstGeom prst="rect">
            <a:avLst/>
          </a:prstGeom>
        </p:spPr>
        <p:txBody>
          <a:bodyPr wrap="square">
            <a:spAutoFit/>
          </a:bodyPr>
          <a:lstStyle/>
          <a:p>
            <a:pPr lvl="0"/>
            <a:r>
              <a:rPr lang="en-US" dirty="0">
                <a:solidFill>
                  <a:schemeClr val="bg1">
                    <a:lumMod val="95000"/>
                  </a:schemeClr>
                </a:solidFill>
              </a:rPr>
              <a:t>Publication of sustainability report regularly to stakeholders for receiving feedback for further improvement and modification of mechanism.</a:t>
            </a:r>
          </a:p>
        </p:txBody>
      </p:sp>
      <p:sp>
        <p:nvSpPr>
          <p:cNvPr id="11" name="Rectangle 10">
            <a:extLst>
              <a:ext uri="{FF2B5EF4-FFF2-40B4-BE49-F238E27FC236}">
                <a16:creationId xmlns:a16="http://schemas.microsoft.com/office/drawing/2014/main" id="{F5C4677C-F799-4384-AFF2-79F517F4F0A9}"/>
              </a:ext>
            </a:extLst>
          </p:cNvPr>
          <p:cNvSpPr/>
          <p:nvPr/>
        </p:nvSpPr>
        <p:spPr>
          <a:xfrm>
            <a:off x="3380510" y="4451589"/>
            <a:ext cx="2770910" cy="2308324"/>
          </a:xfrm>
          <a:prstGeom prst="rect">
            <a:avLst/>
          </a:prstGeom>
        </p:spPr>
        <p:txBody>
          <a:bodyPr wrap="square">
            <a:spAutoFit/>
          </a:bodyPr>
          <a:lstStyle/>
          <a:p>
            <a:pPr lvl="0"/>
            <a:r>
              <a:rPr lang="en-US" dirty="0">
                <a:solidFill>
                  <a:schemeClr val="bg1">
                    <a:lumMod val="95000"/>
                  </a:schemeClr>
                </a:solidFill>
              </a:rPr>
              <a:t>Vision and Mission and strategic plan of the HEI should be modified based on the significance of sustainable development to be internationally competitive and implement the same</a:t>
            </a:r>
          </a:p>
        </p:txBody>
      </p:sp>
      <p:sp>
        <p:nvSpPr>
          <p:cNvPr id="12" name="Rectangle 11">
            <a:extLst>
              <a:ext uri="{FF2B5EF4-FFF2-40B4-BE49-F238E27FC236}">
                <a16:creationId xmlns:a16="http://schemas.microsoft.com/office/drawing/2014/main" id="{B28B06F8-B0A3-43AC-AB6E-49E34CFDC42F}"/>
              </a:ext>
            </a:extLst>
          </p:cNvPr>
          <p:cNvSpPr/>
          <p:nvPr/>
        </p:nvSpPr>
        <p:spPr>
          <a:xfrm>
            <a:off x="6307704" y="4451589"/>
            <a:ext cx="2770910" cy="1477328"/>
          </a:xfrm>
          <a:prstGeom prst="rect">
            <a:avLst/>
          </a:prstGeom>
        </p:spPr>
        <p:txBody>
          <a:bodyPr wrap="square">
            <a:spAutoFit/>
          </a:bodyPr>
          <a:lstStyle/>
          <a:p>
            <a:pPr lvl="0"/>
            <a:r>
              <a:rPr lang="en-US" dirty="0">
                <a:solidFill>
                  <a:schemeClr val="bg1">
                    <a:lumMod val="95000"/>
                  </a:schemeClr>
                </a:solidFill>
              </a:rPr>
              <a:t>There is a need to include sustainable development criteria in pedagogical quality assurance mechanism.</a:t>
            </a:r>
          </a:p>
        </p:txBody>
      </p:sp>
      <p:sp>
        <p:nvSpPr>
          <p:cNvPr id="13" name="Rectangle 12">
            <a:extLst>
              <a:ext uri="{FF2B5EF4-FFF2-40B4-BE49-F238E27FC236}">
                <a16:creationId xmlns:a16="http://schemas.microsoft.com/office/drawing/2014/main" id="{7DE7804A-3CBD-4EB1-802F-DCA5E32BE14F}"/>
              </a:ext>
            </a:extLst>
          </p:cNvPr>
          <p:cNvSpPr/>
          <p:nvPr/>
        </p:nvSpPr>
        <p:spPr>
          <a:xfrm>
            <a:off x="9234897" y="1782033"/>
            <a:ext cx="2770911" cy="2308324"/>
          </a:xfrm>
          <a:prstGeom prst="rect">
            <a:avLst/>
          </a:prstGeom>
        </p:spPr>
        <p:txBody>
          <a:bodyPr wrap="square">
            <a:spAutoFit/>
          </a:bodyPr>
          <a:lstStyle/>
          <a:p>
            <a:pPr lvl="0"/>
            <a:r>
              <a:rPr lang="en-US" dirty="0">
                <a:solidFill>
                  <a:schemeClr val="bg1">
                    <a:lumMod val="95000"/>
                  </a:schemeClr>
                </a:solidFill>
              </a:rPr>
              <a:t>The United Nations may like to extend collaboration with higher education institutions of countries where quality of higher education is not up to the international standard through its UN Programs.</a:t>
            </a:r>
          </a:p>
        </p:txBody>
      </p:sp>
      <p:sp>
        <p:nvSpPr>
          <p:cNvPr id="16" name="Title 1">
            <a:extLst>
              <a:ext uri="{FF2B5EF4-FFF2-40B4-BE49-F238E27FC236}">
                <a16:creationId xmlns:a16="http://schemas.microsoft.com/office/drawing/2014/main" id="{F186BB10-CE8A-4D7C-9E96-5EB295CE9B2D}"/>
              </a:ext>
            </a:extLst>
          </p:cNvPr>
          <p:cNvSpPr>
            <a:spLocks noGrp="1"/>
          </p:cNvSpPr>
          <p:nvPr>
            <p:ph type="title"/>
          </p:nvPr>
        </p:nvSpPr>
        <p:spPr>
          <a:xfrm>
            <a:off x="214745" y="200010"/>
            <a:ext cx="10515600" cy="1325563"/>
          </a:xfrm>
        </p:spPr>
        <p:txBody>
          <a:bodyPr>
            <a:normAutofit/>
          </a:bodyPr>
          <a:lstStyle/>
          <a:p>
            <a:r>
              <a:rPr lang="en-US" sz="4000" b="1" dirty="0">
                <a:solidFill>
                  <a:schemeClr val="bg1">
                    <a:lumMod val="95000"/>
                  </a:schemeClr>
                </a:solidFill>
                <a:latin typeface="Arial Black" panose="020B0A04020102020204" pitchFamily="34" charset="0"/>
              </a:rPr>
              <a:t>Strategies (Cont’d)</a:t>
            </a:r>
          </a:p>
        </p:txBody>
      </p:sp>
      <p:sp>
        <p:nvSpPr>
          <p:cNvPr id="17" name="Parallelogram 16">
            <a:extLst>
              <a:ext uri="{FF2B5EF4-FFF2-40B4-BE49-F238E27FC236}">
                <a16:creationId xmlns:a16="http://schemas.microsoft.com/office/drawing/2014/main" id="{96D0E302-D726-477A-969C-37F29CEAFD7B}"/>
              </a:ext>
            </a:extLst>
          </p:cNvPr>
          <p:cNvSpPr/>
          <p:nvPr/>
        </p:nvSpPr>
        <p:spPr>
          <a:xfrm flipH="1">
            <a:off x="-1702205" y="237684"/>
            <a:ext cx="1367027" cy="1034609"/>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42612D42-8C12-4C34-9178-6879CDCAA681}"/>
              </a:ext>
            </a:extLst>
          </p:cNvPr>
          <p:cNvSpPr/>
          <p:nvPr/>
        </p:nvSpPr>
        <p:spPr>
          <a:xfrm flipH="1">
            <a:off x="-1090132" y="237683"/>
            <a:ext cx="1090131" cy="1034609"/>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1E74452-A619-4F35-90D2-E0E593033398}"/>
              </a:ext>
            </a:extLst>
          </p:cNvPr>
          <p:cNvGrpSpPr/>
          <p:nvPr/>
        </p:nvGrpSpPr>
        <p:grpSpPr>
          <a:xfrm>
            <a:off x="2908740" y="3587246"/>
            <a:ext cx="1796175" cy="793075"/>
            <a:chOff x="1927518" y="3196557"/>
            <a:chExt cx="1796175" cy="793075"/>
          </a:xfrm>
        </p:grpSpPr>
        <p:cxnSp>
          <p:nvCxnSpPr>
            <p:cNvPr id="20" name="Straight Connector 19">
              <a:extLst>
                <a:ext uri="{FF2B5EF4-FFF2-40B4-BE49-F238E27FC236}">
                  <a16:creationId xmlns:a16="http://schemas.microsoft.com/office/drawing/2014/main" id="{E7C93CAA-530A-4501-82E8-BE727B15F805}"/>
                </a:ext>
              </a:extLst>
            </p:cNvPr>
            <p:cNvCxnSpPr>
              <a:cxnSpLocks/>
            </p:cNvCxnSpPr>
            <p:nvPr/>
          </p:nvCxnSpPr>
          <p:spPr>
            <a:xfrm flipH="1">
              <a:off x="3262745" y="3268163"/>
              <a:ext cx="3698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4D9744-DD7D-48D5-8F35-4EB4F7C4A2B3}"/>
                </a:ext>
              </a:extLst>
            </p:cNvPr>
            <p:cNvCxnSpPr>
              <a:cxnSpLocks/>
            </p:cNvCxnSpPr>
            <p:nvPr/>
          </p:nvCxnSpPr>
          <p:spPr>
            <a:xfrm flipH="1">
              <a:off x="1927518" y="3267994"/>
              <a:ext cx="1349518" cy="72163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122BAD3-ECA3-41E5-B79C-ED77DE26C343}"/>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AE3B5AC-E661-4FE9-A4BF-27B344BE733C}"/>
              </a:ext>
            </a:extLst>
          </p:cNvPr>
          <p:cNvGrpSpPr/>
          <p:nvPr/>
        </p:nvGrpSpPr>
        <p:grpSpPr>
          <a:xfrm>
            <a:off x="3181728" y="3107368"/>
            <a:ext cx="1500920" cy="313346"/>
            <a:chOff x="2222773" y="3196557"/>
            <a:chExt cx="1500920" cy="313346"/>
          </a:xfrm>
        </p:grpSpPr>
        <p:cxnSp>
          <p:nvCxnSpPr>
            <p:cNvPr id="25" name="Straight Connector 24">
              <a:extLst>
                <a:ext uri="{FF2B5EF4-FFF2-40B4-BE49-F238E27FC236}">
                  <a16:creationId xmlns:a16="http://schemas.microsoft.com/office/drawing/2014/main" id="{C54FEEDC-C94C-490E-8591-D485677152C8}"/>
                </a:ext>
              </a:extLst>
            </p:cNvPr>
            <p:cNvCxnSpPr>
              <a:cxnSpLocks/>
            </p:cNvCxnSpPr>
            <p:nvPr/>
          </p:nvCxnSpPr>
          <p:spPr>
            <a:xfrm flipH="1">
              <a:off x="3262745" y="3268163"/>
              <a:ext cx="3698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C30610-8999-4C6E-BC98-13C176FFF8DA}"/>
                </a:ext>
              </a:extLst>
            </p:cNvPr>
            <p:cNvCxnSpPr>
              <a:cxnSpLocks/>
            </p:cNvCxnSpPr>
            <p:nvPr/>
          </p:nvCxnSpPr>
          <p:spPr>
            <a:xfrm flipH="1">
              <a:off x="2222773" y="3267994"/>
              <a:ext cx="1054262" cy="24190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12AD497-792A-4721-88E4-0AA59C95B7B0}"/>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7FC3147-7EBD-406F-9630-487A688E6463}"/>
              </a:ext>
            </a:extLst>
          </p:cNvPr>
          <p:cNvGrpSpPr/>
          <p:nvPr/>
        </p:nvGrpSpPr>
        <p:grpSpPr>
          <a:xfrm>
            <a:off x="3163954" y="2003811"/>
            <a:ext cx="1867570" cy="856933"/>
            <a:chOff x="1856123" y="2482499"/>
            <a:chExt cx="1867570" cy="856933"/>
          </a:xfrm>
        </p:grpSpPr>
        <p:cxnSp>
          <p:nvCxnSpPr>
            <p:cNvPr id="30" name="Straight Connector 29">
              <a:extLst>
                <a:ext uri="{FF2B5EF4-FFF2-40B4-BE49-F238E27FC236}">
                  <a16:creationId xmlns:a16="http://schemas.microsoft.com/office/drawing/2014/main" id="{9CA2EF06-C196-46EE-B7C0-3CEBF8AD80CA}"/>
                </a:ext>
              </a:extLst>
            </p:cNvPr>
            <p:cNvCxnSpPr>
              <a:cxnSpLocks/>
            </p:cNvCxnSpPr>
            <p:nvPr/>
          </p:nvCxnSpPr>
          <p:spPr>
            <a:xfrm flipH="1">
              <a:off x="3262745" y="3268163"/>
              <a:ext cx="3698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4EB868-65E0-4092-B833-06940C99302B}"/>
                </a:ext>
              </a:extLst>
            </p:cNvPr>
            <p:cNvCxnSpPr>
              <a:cxnSpLocks/>
            </p:cNvCxnSpPr>
            <p:nvPr/>
          </p:nvCxnSpPr>
          <p:spPr>
            <a:xfrm flipH="1" flipV="1">
              <a:off x="1856123" y="2482499"/>
              <a:ext cx="1420912" cy="78549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BD64B466-91DB-451E-AB64-FC3B9FEC9A36}"/>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8D7C83D-9734-4503-AF8E-FBFE5BE2B1EB}"/>
              </a:ext>
            </a:extLst>
          </p:cNvPr>
          <p:cNvGrpSpPr/>
          <p:nvPr/>
        </p:nvGrpSpPr>
        <p:grpSpPr>
          <a:xfrm>
            <a:off x="4599310" y="3956939"/>
            <a:ext cx="330584" cy="525558"/>
            <a:chOff x="3393109" y="3196557"/>
            <a:chExt cx="330584" cy="525558"/>
          </a:xfrm>
        </p:grpSpPr>
        <p:cxnSp>
          <p:nvCxnSpPr>
            <p:cNvPr id="38" name="Straight Connector 37">
              <a:extLst>
                <a:ext uri="{FF2B5EF4-FFF2-40B4-BE49-F238E27FC236}">
                  <a16:creationId xmlns:a16="http://schemas.microsoft.com/office/drawing/2014/main" id="{09C1F017-CC10-47BD-A2D7-6C906121D7C6}"/>
                </a:ext>
              </a:extLst>
            </p:cNvPr>
            <p:cNvCxnSpPr>
              <a:cxnSpLocks/>
            </p:cNvCxnSpPr>
            <p:nvPr/>
          </p:nvCxnSpPr>
          <p:spPr>
            <a:xfrm flipH="1">
              <a:off x="3461502" y="3268163"/>
              <a:ext cx="171131" cy="2333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6E461A-676F-4842-89F4-D37835170498}"/>
                </a:ext>
              </a:extLst>
            </p:cNvPr>
            <p:cNvCxnSpPr>
              <a:cxnSpLocks/>
            </p:cNvCxnSpPr>
            <p:nvPr/>
          </p:nvCxnSpPr>
          <p:spPr>
            <a:xfrm flipH="1">
              <a:off x="3393109" y="3465413"/>
              <a:ext cx="83339" cy="25670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3D1B8D10-4773-484A-9D71-2E6170A895C0}"/>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D54F685-DA76-4A88-9FE0-9679208A296C}"/>
              </a:ext>
            </a:extLst>
          </p:cNvPr>
          <p:cNvGrpSpPr/>
          <p:nvPr/>
        </p:nvGrpSpPr>
        <p:grpSpPr>
          <a:xfrm flipH="1">
            <a:off x="5804410" y="2205634"/>
            <a:ext cx="3356576" cy="710381"/>
            <a:chOff x="47927" y="2629051"/>
            <a:chExt cx="3675766" cy="710381"/>
          </a:xfrm>
        </p:grpSpPr>
        <p:cxnSp>
          <p:nvCxnSpPr>
            <p:cNvPr id="45" name="Straight Connector 44">
              <a:extLst>
                <a:ext uri="{FF2B5EF4-FFF2-40B4-BE49-F238E27FC236}">
                  <a16:creationId xmlns:a16="http://schemas.microsoft.com/office/drawing/2014/main" id="{0F875379-C8B8-4C4D-A062-44F71DBF8C5F}"/>
                </a:ext>
              </a:extLst>
            </p:cNvPr>
            <p:cNvCxnSpPr>
              <a:cxnSpLocks/>
            </p:cNvCxnSpPr>
            <p:nvPr/>
          </p:nvCxnSpPr>
          <p:spPr>
            <a:xfrm flipH="1">
              <a:off x="3262745" y="3268163"/>
              <a:ext cx="3698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1D1F327-2F5B-4673-8196-8CE8F7F1DE3E}"/>
                </a:ext>
              </a:extLst>
            </p:cNvPr>
            <p:cNvCxnSpPr>
              <a:cxnSpLocks/>
            </p:cNvCxnSpPr>
            <p:nvPr/>
          </p:nvCxnSpPr>
          <p:spPr>
            <a:xfrm flipH="1" flipV="1">
              <a:off x="47927" y="2629051"/>
              <a:ext cx="3229108" cy="63894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728E259-CC51-4444-A5D5-38E4A82D3690}"/>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81F13664-FF88-4644-97D0-7357E8354751}"/>
              </a:ext>
            </a:extLst>
          </p:cNvPr>
          <p:cNvGrpSpPr/>
          <p:nvPr/>
        </p:nvGrpSpPr>
        <p:grpSpPr>
          <a:xfrm flipH="1">
            <a:off x="6088037" y="3178804"/>
            <a:ext cx="3266907" cy="1218419"/>
            <a:chOff x="-267420" y="3196557"/>
            <a:chExt cx="3991113" cy="1231915"/>
          </a:xfrm>
        </p:grpSpPr>
        <p:cxnSp>
          <p:nvCxnSpPr>
            <p:cNvPr id="50" name="Straight Connector 49">
              <a:extLst>
                <a:ext uri="{FF2B5EF4-FFF2-40B4-BE49-F238E27FC236}">
                  <a16:creationId xmlns:a16="http://schemas.microsoft.com/office/drawing/2014/main" id="{2A733718-C252-46AC-BB95-B757B52ABD61}"/>
                </a:ext>
              </a:extLst>
            </p:cNvPr>
            <p:cNvCxnSpPr>
              <a:cxnSpLocks/>
            </p:cNvCxnSpPr>
            <p:nvPr/>
          </p:nvCxnSpPr>
          <p:spPr>
            <a:xfrm flipH="1">
              <a:off x="3262745" y="3268163"/>
              <a:ext cx="3698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FAA1281-A6D5-482B-B962-7213D92E04F1}"/>
                </a:ext>
              </a:extLst>
            </p:cNvPr>
            <p:cNvCxnSpPr>
              <a:cxnSpLocks/>
            </p:cNvCxnSpPr>
            <p:nvPr/>
          </p:nvCxnSpPr>
          <p:spPr>
            <a:xfrm flipH="1">
              <a:off x="-267420" y="3267994"/>
              <a:ext cx="3544454" cy="1160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ED35CE4B-BA30-4154-A1FB-1C654A452ADA}"/>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453D0722-87A9-4C34-87C8-C2E879E74BE3}"/>
              </a:ext>
            </a:extLst>
          </p:cNvPr>
          <p:cNvGrpSpPr/>
          <p:nvPr/>
        </p:nvGrpSpPr>
        <p:grpSpPr>
          <a:xfrm flipH="1">
            <a:off x="5965538" y="3757938"/>
            <a:ext cx="1132260" cy="760192"/>
            <a:chOff x="2515985" y="3196557"/>
            <a:chExt cx="1207708" cy="748017"/>
          </a:xfrm>
        </p:grpSpPr>
        <p:cxnSp>
          <p:nvCxnSpPr>
            <p:cNvPr id="55" name="Straight Connector 54">
              <a:extLst>
                <a:ext uri="{FF2B5EF4-FFF2-40B4-BE49-F238E27FC236}">
                  <a16:creationId xmlns:a16="http://schemas.microsoft.com/office/drawing/2014/main" id="{44C9DA04-1932-4D26-BD42-41419D8B2017}"/>
                </a:ext>
              </a:extLst>
            </p:cNvPr>
            <p:cNvCxnSpPr>
              <a:cxnSpLocks/>
            </p:cNvCxnSpPr>
            <p:nvPr/>
          </p:nvCxnSpPr>
          <p:spPr>
            <a:xfrm flipH="1">
              <a:off x="3190582" y="3268163"/>
              <a:ext cx="442051" cy="10391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7812B4-8A30-4249-8D7B-1134D08321AB}"/>
                </a:ext>
              </a:extLst>
            </p:cNvPr>
            <p:cNvCxnSpPr>
              <a:cxnSpLocks/>
            </p:cNvCxnSpPr>
            <p:nvPr/>
          </p:nvCxnSpPr>
          <p:spPr>
            <a:xfrm flipH="1">
              <a:off x="2515985" y="3372078"/>
              <a:ext cx="687073" cy="57249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3B681571-F7D2-478D-96BA-0FA352A9ABE6}"/>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54183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45833E-6 -3.7037E-6 L 0.60247 -3.7037E-6 " pathEditMode="relative" rAng="0" ptsTypes="AA">
                                      <p:cBhvr>
                                        <p:cTn id="6" dur="500" fill="hold"/>
                                        <p:tgtEl>
                                          <p:spTgt spid="18"/>
                                        </p:tgtEl>
                                        <p:attrNameLst>
                                          <p:attrName>ppt_x</p:attrName>
                                          <p:attrName>ppt_y</p:attrName>
                                        </p:attrNameLst>
                                      </p:cBhvr>
                                      <p:rCtr x="30117" y="0"/>
                                    </p:animMotion>
                                  </p:childTnLst>
                                </p:cTn>
                              </p:par>
                              <p:par>
                                <p:cTn id="7" presetID="63" presetClass="path" presetSubtype="0" accel="50000" decel="50000" fill="hold" grpId="0" nodeType="withEffect">
                                  <p:stCondLst>
                                    <p:cond delay="200"/>
                                  </p:stCondLst>
                                  <p:childTnLst>
                                    <p:animMotion origin="layout" path="M 3.54167E-6 -3.7037E-6 L 0.60078 -3.7037E-6 " pathEditMode="relative" rAng="0" ptsTypes="AA">
                                      <p:cBhvr>
                                        <p:cTn id="8" dur="500" fill="hold"/>
                                        <p:tgtEl>
                                          <p:spTgt spid="17"/>
                                        </p:tgtEl>
                                        <p:attrNameLst>
                                          <p:attrName>ppt_x</p:attrName>
                                          <p:attrName>ppt_y</p:attrName>
                                        </p:attrNameLst>
                                      </p:cBhvr>
                                      <p:rCtr x="30039" y="0"/>
                                    </p:animMotion>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200"/>
                            </p:stCondLst>
                            <p:childTnLst>
                              <p:par>
                                <p:cTn id="14" presetID="22" presetClass="entr" presetSubtype="2"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right)">
                                      <p:cBhvr>
                                        <p:cTn id="16" dur="500"/>
                                        <p:tgtEl>
                                          <p:spTgt spid="29"/>
                                        </p:tgtEl>
                                      </p:cBhvr>
                                    </p:animEffect>
                                  </p:childTnLst>
                                </p:cTn>
                              </p:par>
                              <p:par>
                                <p:cTn id="17" presetID="2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par>
                                <p:cTn id="20" presetID="22" presetClass="entr" presetSubtype="2"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par>
                                <p:cTn id="23" presetID="22" presetClass="entr" presetSubtype="1"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par>
                                <p:cTn id="26" presetID="22" presetClass="entr" presetSubtype="1"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par>
                                <p:cTn id="29" presetID="22" presetClass="entr" presetSubtype="8"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par>
                          <p:cTn id="35" fill="hold">
                            <p:stCondLst>
                              <p:cond delay="17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P spid="16"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369D434B-4A34-447E-ABBF-6389FCDEA7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3"/>
          <a:stretch/>
        </p:blipFill>
        <p:spPr bwMode="auto">
          <a:xfrm>
            <a:off x="0" y="0"/>
            <a:ext cx="12188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537BCC0-ABFC-4D6A-AF60-FC691B2AC60C}"/>
              </a:ext>
            </a:extLst>
          </p:cNvPr>
          <p:cNvSpPr/>
          <p:nvPr/>
        </p:nvSpPr>
        <p:spPr>
          <a:xfrm>
            <a:off x="0" y="0"/>
            <a:ext cx="12192000"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1337" y="195254"/>
            <a:ext cx="7360228" cy="1323439"/>
          </a:xfrm>
          <a:prstGeom prst="rect">
            <a:avLst/>
          </a:prstGeom>
        </p:spPr>
        <p:txBody>
          <a:bodyPr wrap="square">
            <a:spAutoFit/>
          </a:bodyPr>
          <a:lstStyle/>
          <a:p>
            <a:pPr lvl="0"/>
            <a:r>
              <a:rPr lang="en-US" sz="4000" b="1" dirty="0">
                <a:solidFill>
                  <a:schemeClr val="bg1">
                    <a:lumMod val="95000"/>
                  </a:schemeClr>
                </a:solidFill>
                <a:latin typeface="Arial Black" panose="020B0A04020102020204" pitchFamily="34" charset="0"/>
              </a:rPr>
              <a:t>Initiatives from Daffodil International University</a:t>
            </a:r>
          </a:p>
        </p:txBody>
      </p:sp>
      <p:sp>
        <p:nvSpPr>
          <p:cNvPr id="5" name="Parallelogram 4">
            <a:extLst>
              <a:ext uri="{FF2B5EF4-FFF2-40B4-BE49-F238E27FC236}">
                <a16:creationId xmlns:a16="http://schemas.microsoft.com/office/drawing/2014/main" id="{4DEA526C-6038-4F12-B8D3-7A74E3D255E2}"/>
              </a:ext>
            </a:extLst>
          </p:cNvPr>
          <p:cNvSpPr/>
          <p:nvPr/>
        </p:nvSpPr>
        <p:spPr>
          <a:xfrm flipH="1">
            <a:off x="-1929749" y="195254"/>
            <a:ext cx="1620214" cy="1261800"/>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EC0FFD39-D18E-4773-B069-9CC434BBB888}"/>
              </a:ext>
            </a:extLst>
          </p:cNvPr>
          <p:cNvSpPr/>
          <p:nvPr/>
        </p:nvSpPr>
        <p:spPr>
          <a:xfrm flipH="1">
            <a:off x="-1292034" y="195253"/>
            <a:ext cx="1292034" cy="1261800"/>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EAA9FD8-6683-482C-B7AA-A7B98B7C9003}"/>
              </a:ext>
            </a:extLst>
          </p:cNvPr>
          <p:cNvGraphicFramePr>
            <a:graphicFrameLocks noGrp="1"/>
          </p:cNvGraphicFramePr>
          <p:nvPr>
            <p:extLst>
              <p:ext uri="{D42A27DB-BD31-4B8C-83A1-F6EECF244321}">
                <p14:modId xmlns:p14="http://schemas.microsoft.com/office/powerpoint/2010/main" val="934721331"/>
              </p:ext>
            </p:extLst>
          </p:nvPr>
        </p:nvGraphicFramePr>
        <p:xfrm>
          <a:off x="296065" y="1925787"/>
          <a:ext cx="11585864" cy="4196506"/>
        </p:xfrm>
        <a:graphic>
          <a:graphicData uri="http://schemas.openxmlformats.org/drawingml/2006/table">
            <a:tbl>
              <a:tblPr firstRow="1" bandRow="1">
                <a:tableStyleId>{C4B1156A-380E-4F78-BDF5-A606A8083BF9}</a:tableStyleId>
              </a:tblPr>
              <a:tblGrid>
                <a:gridCol w="5792932">
                  <a:extLst>
                    <a:ext uri="{9D8B030D-6E8A-4147-A177-3AD203B41FA5}">
                      <a16:colId xmlns:a16="http://schemas.microsoft.com/office/drawing/2014/main" val="2482311621"/>
                    </a:ext>
                  </a:extLst>
                </a:gridCol>
                <a:gridCol w="5792932">
                  <a:extLst>
                    <a:ext uri="{9D8B030D-6E8A-4147-A177-3AD203B41FA5}">
                      <a16:colId xmlns:a16="http://schemas.microsoft.com/office/drawing/2014/main" val="613099605"/>
                    </a:ext>
                  </a:extLst>
                </a:gridCol>
              </a:tblGrid>
              <a:tr h="380396">
                <a:tc>
                  <a:txBody>
                    <a:bodyPr/>
                    <a:lstStyle/>
                    <a:p>
                      <a:pPr algn="l"/>
                      <a:r>
                        <a:rPr lang="en-US" sz="1800" dirty="0">
                          <a:solidFill>
                            <a:schemeClr val="bg1">
                              <a:lumMod val="95000"/>
                            </a:schemeClr>
                          </a:solidFill>
                        </a:rPr>
                        <a:t>‘Are You the Next Startup?’ </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algn="l"/>
                      <a:r>
                        <a:rPr lang="en-US" sz="1800" dirty="0">
                          <a:solidFill>
                            <a:schemeClr val="bg1">
                              <a:lumMod val="95000"/>
                            </a:schemeClr>
                          </a:solidFill>
                        </a:rPr>
                        <a:t>Academic journal publication </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232552066"/>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Daffodil Startup Market</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bg1">
                              <a:lumMod val="95000"/>
                            </a:schemeClr>
                          </a:solidFill>
                        </a:rPr>
                        <a:t>Yunus</a:t>
                      </a:r>
                      <a:r>
                        <a:rPr lang="en-US" sz="1800" dirty="0">
                          <a:solidFill>
                            <a:schemeClr val="bg1">
                              <a:lumMod val="95000"/>
                            </a:schemeClr>
                          </a:solidFill>
                        </a:rPr>
                        <a:t> Social Business Centre</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57750195"/>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DIU Social Business Design Lab</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Get in the Ring (GITR) Bangladesh</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86410511"/>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innovation hub </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Entrepreneur Guidance Program (EGP)</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337440085"/>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Bangladesh Venture Capital Ltd.</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Entrepreneurs Meetup </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569315990"/>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Innovation &amp; Incubation Centre (IIC)</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Enterprise Competitiveness Institute</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78384728"/>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Industry-Academia Lecture Series </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Daffodil Business Incubator (DBI)</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200001832"/>
                  </a:ext>
                </a:extLst>
              </a:tr>
              <a:tr h="392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Global Entrepreneurship Summer Program</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Kauffman FastTrack</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724310126"/>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Global Youth Entrepreneurship Summit </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Frequent industry visit </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00089814"/>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Global Entrepreneurs Week</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Real project work</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099723615"/>
                  </a:ext>
                </a:extLst>
              </a:tr>
              <a:tr h="380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Book Publications on entrepreneurship</a:t>
                      </a:r>
                      <a:endParaRPr lang="en-US" sz="1800" b="0" dirty="0">
                        <a:solidFill>
                          <a:schemeClr val="bg1">
                            <a:lumMod val="95000"/>
                          </a:schemeClr>
                        </a:solidFill>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95000"/>
                            </a:schemeClr>
                          </a:solidFill>
                        </a:rPr>
                        <a:t>Entrepreneurship &amp; Innovation Expo</a:t>
                      </a:r>
                      <a:endParaRPr lang="en-US" b="0" dirty="0">
                        <a:solidFill>
                          <a:schemeClr val="bg1">
                            <a:lumMod val="9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280429754"/>
                  </a:ext>
                </a:extLst>
              </a:tr>
            </a:tbl>
          </a:graphicData>
        </a:graphic>
      </p:graphicFrame>
      <p:cxnSp>
        <p:nvCxnSpPr>
          <p:cNvPr id="9" name="Straight Connector 8">
            <a:extLst>
              <a:ext uri="{FF2B5EF4-FFF2-40B4-BE49-F238E27FC236}">
                <a16:creationId xmlns:a16="http://schemas.microsoft.com/office/drawing/2014/main" id="{C1D5ED77-8187-41EF-A144-671F7DBA6C74}"/>
              </a:ext>
            </a:extLst>
          </p:cNvPr>
          <p:cNvCxnSpPr>
            <a:cxnSpLocks/>
          </p:cNvCxnSpPr>
          <p:nvPr/>
        </p:nvCxnSpPr>
        <p:spPr>
          <a:xfrm>
            <a:off x="2252663" y="6529387"/>
            <a:ext cx="7672668"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3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79167E-6 -3.7037E-7 L 0.74661 -3.7037E-7 " pathEditMode="relative" rAng="0" ptsTypes="AA">
                                      <p:cBhvr>
                                        <p:cTn id="6" dur="500" fill="hold"/>
                                        <p:tgtEl>
                                          <p:spTgt spid="6"/>
                                        </p:tgtEl>
                                        <p:attrNameLst>
                                          <p:attrName>ppt_x</p:attrName>
                                          <p:attrName>ppt_y</p:attrName>
                                        </p:attrNameLst>
                                      </p:cBhvr>
                                      <p:rCtr x="37331" y="0"/>
                                    </p:animMotion>
                                  </p:childTnLst>
                                </p:cTn>
                              </p:par>
                              <p:par>
                                <p:cTn id="7" presetID="63" presetClass="path" presetSubtype="0" accel="50000" decel="50000" fill="hold" grpId="0" nodeType="withEffect">
                                  <p:stCondLst>
                                    <p:cond delay="200"/>
                                  </p:stCondLst>
                                  <p:childTnLst>
                                    <p:animMotion origin="layout" path="M -3.125E-6 -3.7037E-7 L 0.74206 -3.7037E-7 " pathEditMode="relative" rAng="0" ptsTypes="AA">
                                      <p:cBhvr>
                                        <p:cTn id="8" dur="500" fill="hold"/>
                                        <p:tgtEl>
                                          <p:spTgt spid="5"/>
                                        </p:tgtEl>
                                        <p:attrNameLst>
                                          <p:attrName>ppt_x</p:attrName>
                                          <p:attrName>ppt_y</p:attrName>
                                        </p:attrNameLst>
                                      </p:cBhvr>
                                      <p:rCtr x="37096" y="0"/>
                                    </p:animMotion>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2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1700"/>
                            </p:stCondLst>
                            <p:childTnLst>
                              <p:par>
                                <p:cTn id="18" presetID="50" presetClass="entr" presetSubtype="0" decel="10000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BEE2"/>
            </a:gs>
            <a:gs pos="49000">
              <a:srgbClr val="002060"/>
            </a:gs>
          </a:gsLst>
          <a:lin ang="16200000" scaled="1"/>
          <a:tileRect/>
        </a:gradFill>
        <a:effectLst/>
      </p:bgPr>
    </p:bg>
    <p:spTree>
      <p:nvGrpSpPr>
        <p:cNvPr id="1" name=""/>
        <p:cNvGrpSpPr/>
        <p:nvPr/>
      </p:nvGrpSpPr>
      <p:grpSpPr>
        <a:xfrm>
          <a:off x="0" y="0"/>
          <a:ext cx="0" cy="0"/>
          <a:chOff x="0" y="0"/>
          <a:chExt cx="0" cy="0"/>
        </a:xfrm>
      </p:grpSpPr>
      <p:pic>
        <p:nvPicPr>
          <p:cNvPr id="2052" name="Picture 4" descr="Image result for abstract png">
            <a:extLst>
              <a:ext uri="{FF2B5EF4-FFF2-40B4-BE49-F238E27FC236}">
                <a16:creationId xmlns:a16="http://schemas.microsoft.com/office/drawing/2014/main" id="{026F29E2-3AC3-4273-85EA-C9C1EF736A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trans="0" smoothness="9"/>
                    </a14:imgEffect>
                  </a14:imgLayer>
                </a14:imgProps>
              </a:ext>
              <a:ext uri="{28A0092B-C50C-407E-A947-70E740481C1C}">
                <a14:useLocalDpi xmlns:a14="http://schemas.microsoft.com/office/drawing/2010/main" val="0"/>
              </a:ext>
            </a:extLst>
          </a:blip>
          <a:srcRect/>
          <a:stretch>
            <a:fillRect/>
          </a:stretch>
        </p:blipFill>
        <p:spPr bwMode="auto">
          <a:xfrm rot="5400000">
            <a:off x="2667000" y="-2667000"/>
            <a:ext cx="6857998" cy="12192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4527889-B81B-4CA1-B1E9-985BEF22DF88}"/>
              </a:ext>
            </a:extLst>
          </p:cNvPr>
          <p:cNvSpPr/>
          <p:nvPr/>
        </p:nvSpPr>
        <p:spPr>
          <a:xfrm>
            <a:off x="0" y="0"/>
            <a:ext cx="12192000"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103437"/>
            <a:ext cx="10515600" cy="1325563"/>
          </a:xfrm>
        </p:spPr>
        <p:txBody>
          <a:bodyPr>
            <a:noAutofit/>
          </a:bodyPr>
          <a:lstStyle/>
          <a:p>
            <a:pPr algn="ctr"/>
            <a:r>
              <a:rPr lang="en-US" sz="9600" b="1" dirty="0">
                <a:solidFill>
                  <a:schemeClr val="bg1">
                    <a:lumMod val="95000"/>
                  </a:schemeClr>
                </a:solidFill>
                <a:latin typeface="Arial Black" panose="020B0A04020102020204" pitchFamily="34" charset="0"/>
              </a:rPr>
              <a:t>Conclusions</a:t>
            </a:r>
          </a:p>
        </p:txBody>
      </p:sp>
      <p:sp>
        <p:nvSpPr>
          <p:cNvPr id="3" name="Content Placeholder 2"/>
          <p:cNvSpPr>
            <a:spLocks noGrp="1"/>
          </p:cNvSpPr>
          <p:nvPr>
            <p:ph idx="1"/>
          </p:nvPr>
        </p:nvSpPr>
        <p:spPr>
          <a:xfrm>
            <a:off x="838200" y="3977481"/>
            <a:ext cx="10515600" cy="2332038"/>
          </a:xfrm>
        </p:spPr>
        <p:txBody>
          <a:bodyPr>
            <a:normAutofit/>
          </a:bodyPr>
          <a:lstStyle/>
          <a:p>
            <a:pPr marL="0" indent="0" algn="just">
              <a:buNone/>
            </a:pPr>
            <a:r>
              <a:rPr lang="en-US" sz="1800" dirty="0">
                <a:solidFill>
                  <a:schemeClr val="bg1">
                    <a:lumMod val="95000"/>
                  </a:schemeClr>
                </a:solidFill>
                <a:latin typeface="Arial" panose="020B0604020202020204" pitchFamily="34" charset="0"/>
                <a:cs typeface="Arial" panose="020B0604020202020204" pitchFamily="34" charset="0"/>
              </a:rPr>
              <a:t>To emphasize the role of sustainable and competitive higher education as a catalyst of sustainable development of a country as well as the regional development, </a:t>
            </a:r>
            <a:r>
              <a:rPr lang="en-US" sz="2400" dirty="0">
                <a:solidFill>
                  <a:srgbClr val="FFFF00"/>
                </a:solidFill>
                <a:latin typeface="Arial" panose="020B0604020202020204" pitchFamily="34" charset="0"/>
                <a:cs typeface="Arial" panose="020B0604020202020204" pitchFamily="34" charset="0"/>
              </a:rPr>
              <a:t>ASEAN member countries should take the initiative to integrate other developing countries, vigorously.</a:t>
            </a:r>
            <a:r>
              <a:rPr lang="en-US" sz="1800" dirty="0">
                <a:solidFill>
                  <a:srgbClr val="FFFF00"/>
                </a:solidFill>
                <a:latin typeface="Arial" panose="020B0604020202020204" pitchFamily="34" charset="0"/>
                <a:cs typeface="Arial" panose="020B0604020202020204" pitchFamily="34" charset="0"/>
              </a:rPr>
              <a:t> </a:t>
            </a:r>
            <a:r>
              <a:rPr lang="en-US" sz="1800" dirty="0">
                <a:solidFill>
                  <a:schemeClr val="bg1">
                    <a:lumMod val="95000"/>
                  </a:schemeClr>
                </a:solidFill>
                <a:latin typeface="Arial" panose="020B0604020202020204" pitchFamily="34" charset="0"/>
                <a:cs typeface="Arial" panose="020B0604020202020204" pitchFamily="34" charset="0"/>
              </a:rPr>
              <a:t>They should also </a:t>
            </a:r>
            <a:r>
              <a:rPr lang="en-US" sz="2400" dirty="0">
                <a:solidFill>
                  <a:srgbClr val="FFFF00"/>
                </a:solidFill>
                <a:latin typeface="Arial" panose="020B0604020202020204" pitchFamily="34" charset="0"/>
                <a:cs typeface="Arial" panose="020B0604020202020204" pitchFamily="34" charset="0"/>
              </a:rPr>
              <a:t>focus the development of other developing countries of South Asia </a:t>
            </a:r>
            <a:r>
              <a:rPr lang="en-US" sz="1800" dirty="0">
                <a:solidFill>
                  <a:schemeClr val="bg1">
                    <a:lumMod val="95000"/>
                  </a:schemeClr>
                </a:solidFill>
                <a:latin typeface="Arial" panose="020B0604020202020204" pitchFamily="34" charset="0"/>
                <a:cs typeface="Arial" panose="020B0604020202020204" pitchFamily="34" charset="0"/>
              </a:rPr>
              <a:t>as regional integration, now, becomes an important driver in global economies.   </a:t>
            </a:r>
          </a:p>
          <a:p>
            <a:pPr algn="just"/>
            <a:endParaRPr lang="en-US" sz="1800" dirty="0">
              <a:solidFill>
                <a:schemeClr val="bg1">
                  <a:lumMod val="95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A9023C0A-E333-4B2A-92DF-6C5E63C963D0}"/>
              </a:ext>
            </a:extLst>
          </p:cNvPr>
          <p:cNvCxnSpPr>
            <a:cxnSpLocks/>
          </p:cNvCxnSpPr>
          <p:nvPr/>
        </p:nvCxnSpPr>
        <p:spPr>
          <a:xfrm>
            <a:off x="3233458" y="3429000"/>
            <a:ext cx="5725085"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6091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ooves in a white facade">
            <a:extLst>
              <a:ext uri="{FF2B5EF4-FFF2-40B4-BE49-F238E27FC236}">
                <a16:creationId xmlns:a16="http://schemas.microsoft.com/office/drawing/2014/main" id="{91403242-240C-475A-A21B-4994F9F5A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57848" y="-2657848"/>
            <a:ext cx="6876303" cy="12192000"/>
          </a:xfrm>
          <a:prstGeom prst="rect">
            <a:avLst/>
          </a:prstGeom>
          <a:noFill/>
          <a:ln>
            <a:noFill/>
          </a:ln>
        </p:spPr>
      </p:pic>
      <p:sp>
        <p:nvSpPr>
          <p:cNvPr id="4" name="Rectangle 3">
            <a:extLst>
              <a:ext uri="{FF2B5EF4-FFF2-40B4-BE49-F238E27FC236}">
                <a16:creationId xmlns:a16="http://schemas.microsoft.com/office/drawing/2014/main" id="{688AE96B-1C16-41C7-832F-000BD503AEE3}"/>
              </a:ext>
            </a:extLst>
          </p:cNvPr>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322515"/>
            <a:ext cx="10515600" cy="1325563"/>
          </a:xfrm>
        </p:spPr>
        <p:txBody>
          <a:bodyPr>
            <a:noAutofit/>
          </a:bodyPr>
          <a:lstStyle/>
          <a:p>
            <a:pPr algn="ctr"/>
            <a:r>
              <a:rPr lang="en-US" sz="9600" b="1" dirty="0">
                <a:solidFill>
                  <a:schemeClr val="bg1">
                    <a:lumMod val="95000"/>
                  </a:schemeClr>
                </a:solidFill>
                <a:latin typeface="Arial Black" panose="020B0A04020102020204" pitchFamily="34" charset="0"/>
              </a:rPr>
              <a:t>THANK YOU!</a:t>
            </a:r>
          </a:p>
        </p:txBody>
      </p:sp>
      <p:sp>
        <p:nvSpPr>
          <p:cNvPr id="5" name="Title 1">
            <a:extLst>
              <a:ext uri="{FF2B5EF4-FFF2-40B4-BE49-F238E27FC236}">
                <a16:creationId xmlns:a16="http://schemas.microsoft.com/office/drawing/2014/main" id="{A2B3FD78-AF9E-48EF-8C99-9D5E2B7D389D}"/>
              </a:ext>
            </a:extLst>
          </p:cNvPr>
          <p:cNvSpPr txBox="1">
            <a:spLocks/>
          </p:cNvSpPr>
          <p:nvPr/>
        </p:nvSpPr>
        <p:spPr>
          <a:xfrm>
            <a:off x="838200" y="385804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C000"/>
                </a:solidFill>
                <a:latin typeface="Arial" panose="020B0604020202020204" pitchFamily="34" charset="0"/>
                <a:cs typeface="Arial" panose="020B0604020202020204" pitchFamily="34" charset="0"/>
              </a:rPr>
              <a:t>Questions?</a:t>
            </a:r>
          </a:p>
        </p:txBody>
      </p:sp>
      <p:cxnSp>
        <p:nvCxnSpPr>
          <p:cNvPr id="6" name="Straight Connector 5">
            <a:extLst>
              <a:ext uri="{FF2B5EF4-FFF2-40B4-BE49-F238E27FC236}">
                <a16:creationId xmlns:a16="http://schemas.microsoft.com/office/drawing/2014/main" id="{BEE43002-56A2-443C-AA87-D7C99CC4FB93}"/>
              </a:ext>
            </a:extLst>
          </p:cNvPr>
          <p:cNvCxnSpPr>
            <a:cxnSpLocks/>
          </p:cNvCxnSpPr>
          <p:nvPr/>
        </p:nvCxnSpPr>
        <p:spPr>
          <a:xfrm>
            <a:off x="3429000" y="3672659"/>
            <a:ext cx="5334000"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3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373327-B75A-4767-9E1C-CAFCFB92D4A5}"/>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30000"/>
                    </a14:imgEffect>
                    <a14:imgEffect>
                      <a14:colorTemperature colorTemp="4600"/>
                    </a14:imgEffect>
                    <a14:imgEffect>
                      <a14:saturation sat="66000"/>
                    </a14:imgEffect>
                    <a14:imgEffect>
                      <a14:brightnessContrast bright="-50000" contrast="40000"/>
                    </a14:imgEffect>
                  </a14:imgLayer>
                </a14:imgProps>
              </a:ex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a:noFill/>
        </p:spPr>
      </p:pic>
      <p:sp>
        <p:nvSpPr>
          <p:cNvPr id="4" name="Rectangle 3">
            <a:extLst>
              <a:ext uri="{FF2B5EF4-FFF2-40B4-BE49-F238E27FC236}">
                <a16:creationId xmlns:a16="http://schemas.microsoft.com/office/drawing/2014/main" id="{ABA100AB-FB2F-4B08-8650-A65FA243CD0B}"/>
              </a:ext>
            </a:extLst>
          </p:cNvPr>
          <p:cNvSpPr/>
          <p:nvPr/>
        </p:nvSpPr>
        <p:spPr>
          <a:xfrm>
            <a:off x="1349987" y="1503445"/>
            <a:ext cx="9492023" cy="707886"/>
          </a:xfrm>
          <a:prstGeom prst="rect">
            <a:avLst/>
          </a:prstGeom>
        </p:spPr>
        <p:txBody>
          <a:bodyPr wrap="square">
            <a:spAutoFit/>
          </a:bodyPr>
          <a:lstStyle/>
          <a:p>
            <a:pPr algn="ctr"/>
            <a:r>
              <a:rPr lang="en-US" sz="4000" dirty="0">
                <a:solidFill>
                  <a:srgbClr val="FFFF00"/>
                </a:solidFill>
                <a:latin typeface="Arial" panose="020B0604020202020204" pitchFamily="34" charset="0"/>
                <a:cs typeface="Arial" panose="020B0604020202020204" pitchFamily="34" charset="0"/>
              </a:rPr>
              <a:t>The paper strives to find out…</a:t>
            </a:r>
          </a:p>
        </p:txBody>
      </p:sp>
      <p:sp>
        <p:nvSpPr>
          <p:cNvPr id="5" name="Rectangle 4">
            <a:extLst>
              <a:ext uri="{FF2B5EF4-FFF2-40B4-BE49-F238E27FC236}">
                <a16:creationId xmlns:a16="http://schemas.microsoft.com/office/drawing/2014/main" id="{F76BFF6A-EB40-41FF-8861-FC42AC47E0F5}"/>
              </a:ext>
            </a:extLst>
          </p:cNvPr>
          <p:cNvSpPr/>
          <p:nvPr/>
        </p:nvSpPr>
        <p:spPr>
          <a:xfrm>
            <a:off x="835088" y="4228214"/>
            <a:ext cx="2608200" cy="1477328"/>
          </a:xfrm>
          <a:prstGeom prst="rect">
            <a:avLst/>
          </a:prstGeom>
        </p:spPr>
        <p:txBody>
          <a:bodyPr wrap="square">
            <a:spAutoFit/>
          </a:bodyPr>
          <a:lstStyle/>
          <a:p>
            <a:r>
              <a:rPr lang="en-US" dirty="0">
                <a:solidFill>
                  <a:schemeClr val="bg1">
                    <a:lumMod val="95000"/>
                  </a:schemeClr>
                </a:solidFill>
                <a:latin typeface="Arial" panose="020B0604020202020204" pitchFamily="34" charset="0"/>
                <a:cs typeface="Arial" panose="020B0604020202020204" pitchFamily="34" charset="0"/>
              </a:rPr>
              <a:t>Strategies to ensure the sustainable development of higher education institutions in ASEAN Region. </a:t>
            </a:r>
          </a:p>
        </p:txBody>
      </p:sp>
      <p:sp>
        <p:nvSpPr>
          <p:cNvPr id="6" name="Rectangle 5">
            <a:extLst>
              <a:ext uri="{FF2B5EF4-FFF2-40B4-BE49-F238E27FC236}">
                <a16:creationId xmlns:a16="http://schemas.microsoft.com/office/drawing/2014/main" id="{031F467A-C463-4BC7-B379-E44ACC5D1FB8}"/>
              </a:ext>
            </a:extLst>
          </p:cNvPr>
          <p:cNvSpPr/>
          <p:nvPr/>
        </p:nvSpPr>
        <p:spPr>
          <a:xfrm>
            <a:off x="3509964" y="4228214"/>
            <a:ext cx="2608200" cy="646331"/>
          </a:xfrm>
          <a:prstGeom prst="rect">
            <a:avLst/>
          </a:prstGeom>
        </p:spPr>
        <p:txBody>
          <a:bodyPr wrap="square">
            <a:spAutoFit/>
          </a:bodyPr>
          <a:lstStyle/>
          <a:p>
            <a:r>
              <a:rPr lang="en-US" dirty="0">
                <a:solidFill>
                  <a:schemeClr val="bg1">
                    <a:lumMod val="95000"/>
                  </a:schemeClr>
                </a:solidFill>
                <a:latin typeface="Arial" panose="020B0604020202020204" pitchFamily="34" charset="0"/>
                <a:cs typeface="Arial" panose="020B0604020202020204" pitchFamily="34" charset="0"/>
              </a:rPr>
              <a:t>Strategic alliance among universities </a:t>
            </a:r>
          </a:p>
        </p:txBody>
      </p:sp>
      <p:sp>
        <p:nvSpPr>
          <p:cNvPr id="7" name="Rectangle 6">
            <a:extLst>
              <a:ext uri="{FF2B5EF4-FFF2-40B4-BE49-F238E27FC236}">
                <a16:creationId xmlns:a16="http://schemas.microsoft.com/office/drawing/2014/main" id="{635CC1DB-27A1-4F9B-810D-E82A69130CD7}"/>
              </a:ext>
            </a:extLst>
          </p:cNvPr>
          <p:cNvSpPr/>
          <p:nvPr/>
        </p:nvSpPr>
        <p:spPr>
          <a:xfrm>
            <a:off x="6184840" y="4228214"/>
            <a:ext cx="2608200" cy="1200329"/>
          </a:xfrm>
          <a:prstGeom prst="rect">
            <a:avLst/>
          </a:prstGeom>
        </p:spPr>
        <p:txBody>
          <a:bodyPr wrap="square">
            <a:spAutoFit/>
          </a:bodyPr>
          <a:lstStyle/>
          <a:p>
            <a:r>
              <a:rPr lang="en-US" dirty="0">
                <a:solidFill>
                  <a:schemeClr val="bg1">
                    <a:lumMod val="95000"/>
                  </a:schemeClr>
                </a:solidFill>
                <a:latin typeface="Arial" panose="020B0604020202020204" pitchFamily="34" charset="0"/>
                <a:cs typeface="Arial" panose="020B0604020202020204" pitchFamily="34" charset="0"/>
              </a:rPr>
              <a:t>Challenges to ensure sustainable development of higher education</a:t>
            </a:r>
          </a:p>
        </p:txBody>
      </p:sp>
      <p:sp>
        <p:nvSpPr>
          <p:cNvPr id="10" name="Rectangle 9">
            <a:extLst>
              <a:ext uri="{FF2B5EF4-FFF2-40B4-BE49-F238E27FC236}">
                <a16:creationId xmlns:a16="http://schemas.microsoft.com/office/drawing/2014/main" id="{241E7D65-8FC3-4231-95E7-E6A9BF79C4A2}"/>
              </a:ext>
            </a:extLst>
          </p:cNvPr>
          <p:cNvSpPr/>
          <p:nvPr/>
        </p:nvSpPr>
        <p:spPr>
          <a:xfrm>
            <a:off x="8859715" y="4228214"/>
            <a:ext cx="2608201" cy="1200329"/>
          </a:xfrm>
          <a:prstGeom prst="rect">
            <a:avLst/>
          </a:prstGeom>
        </p:spPr>
        <p:txBody>
          <a:bodyPr wrap="square">
            <a:spAutoFit/>
          </a:bodyPr>
          <a:lstStyle/>
          <a:p>
            <a:r>
              <a:rPr lang="en-US" dirty="0">
                <a:solidFill>
                  <a:schemeClr val="bg1">
                    <a:lumMod val="95000"/>
                  </a:schemeClr>
                </a:solidFill>
                <a:latin typeface="Arial" panose="020B0604020202020204" pitchFamily="34" charset="0"/>
                <a:cs typeface="Arial" panose="020B0604020202020204" pitchFamily="34" charset="0"/>
              </a:rPr>
              <a:t>Recommendations for sustainable development of higher education</a:t>
            </a:r>
          </a:p>
        </p:txBody>
      </p:sp>
      <p:cxnSp>
        <p:nvCxnSpPr>
          <p:cNvPr id="14" name="Straight Connector 13">
            <a:extLst>
              <a:ext uri="{FF2B5EF4-FFF2-40B4-BE49-F238E27FC236}">
                <a16:creationId xmlns:a16="http://schemas.microsoft.com/office/drawing/2014/main" id="{C4D495ED-AA4C-4B87-9F8A-3A0904090922}"/>
              </a:ext>
            </a:extLst>
          </p:cNvPr>
          <p:cNvCxnSpPr/>
          <p:nvPr/>
        </p:nvCxnSpPr>
        <p:spPr>
          <a:xfrm>
            <a:off x="-205273" y="4095259"/>
            <a:ext cx="1261498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2EB8379-930F-4358-AB53-6B339B318F04}"/>
              </a:ext>
            </a:extLst>
          </p:cNvPr>
          <p:cNvSpPr/>
          <p:nvPr/>
        </p:nvSpPr>
        <p:spPr>
          <a:xfrm>
            <a:off x="1718144" y="3964630"/>
            <a:ext cx="242596" cy="242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536BEF-C259-432D-B427-4C32DED2C44B}"/>
              </a:ext>
            </a:extLst>
          </p:cNvPr>
          <p:cNvSpPr/>
          <p:nvPr/>
        </p:nvSpPr>
        <p:spPr>
          <a:xfrm>
            <a:off x="4449943" y="3964630"/>
            <a:ext cx="242596" cy="242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1657047-6D42-4FAF-82E8-746065438E7B}"/>
              </a:ext>
            </a:extLst>
          </p:cNvPr>
          <p:cNvSpPr/>
          <p:nvPr/>
        </p:nvSpPr>
        <p:spPr>
          <a:xfrm>
            <a:off x="7181742" y="3964630"/>
            <a:ext cx="242596" cy="242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1E68D11-79A1-440B-ADF3-A1CCB062DDD8}"/>
              </a:ext>
            </a:extLst>
          </p:cNvPr>
          <p:cNvSpPr/>
          <p:nvPr/>
        </p:nvSpPr>
        <p:spPr>
          <a:xfrm>
            <a:off x="9913541" y="3964630"/>
            <a:ext cx="242596" cy="242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25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53" presetClass="entr" presetSubtype="16"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par>
                          <p:cTn id="57" fill="hold">
                            <p:stCondLst>
                              <p:cond delay="6500"/>
                            </p:stCondLst>
                            <p:childTnLst>
                              <p:par>
                                <p:cTn id="58" presetID="42"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descr="Modern architecture and shadow at Akron Art Museum">
            <a:extLst>
              <a:ext uri="{FF2B5EF4-FFF2-40B4-BE49-F238E27FC236}">
                <a16:creationId xmlns:a16="http://schemas.microsoft.com/office/drawing/2014/main" id="{60F506C1-5C78-4956-8B88-534A560266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 y="-21352"/>
            <a:ext cx="12192001" cy="68793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43E20EA-D1F0-4F08-B2EB-7894B4547AF2}"/>
              </a:ext>
            </a:extLst>
          </p:cNvPr>
          <p:cNvSpPr/>
          <p:nvPr/>
        </p:nvSpPr>
        <p:spPr>
          <a:xfrm>
            <a:off x="0" y="-9525"/>
            <a:ext cx="12192000" cy="6867525"/>
          </a:xfrm>
          <a:prstGeom prst="rect">
            <a:avLst/>
          </a:prstGeom>
          <a:gradFill flip="none" rotWithShape="1">
            <a:gsLst>
              <a:gs pos="0">
                <a:schemeClr val="tx1">
                  <a:lumMod val="85000"/>
                  <a:lumOff val="15000"/>
                </a:schemeClr>
              </a:gs>
              <a:gs pos="100000">
                <a:schemeClr val="tx1">
                  <a:lumMod val="85000"/>
                  <a:lumOff val="15000"/>
                  <a:alpha val="2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22245"/>
            <a:ext cx="10515600" cy="1325563"/>
          </a:xfrm>
        </p:spPr>
        <p:txBody>
          <a:bodyPr>
            <a:normAutofit/>
          </a:bodyPr>
          <a:lstStyle/>
          <a:p>
            <a:r>
              <a:rPr lang="en-US" sz="4000" b="1" dirty="0">
                <a:solidFill>
                  <a:schemeClr val="bg1">
                    <a:lumMod val="95000"/>
                  </a:schemeClr>
                </a:solidFill>
                <a:latin typeface="Arial Black" panose="020B0A04020102020204" pitchFamily="34" charset="0"/>
              </a:rPr>
              <a:t>Introduction</a:t>
            </a:r>
          </a:p>
        </p:txBody>
      </p:sp>
      <p:sp>
        <p:nvSpPr>
          <p:cNvPr id="3" name="Content Placeholder 2"/>
          <p:cNvSpPr>
            <a:spLocks noGrp="1"/>
          </p:cNvSpPr>
          <p:nvPr>
            <p:ph idx="1"/>
          </p:nvPr>
        </p:nvSpPr>
        <p:spPr>
          <a:xfrm>
            <a:off x="838200" y="1853759"/>
            <a:ext cx="10515600" cy="4889510"/>
          </a:xfrm>
        </p:spPr>
        <p:txBody>
          <a:bodyPr>
            <a:noAutofit/>
          </a:bodyPr>
          <a:lstStyle/>
          <a:p>
            <a:pPr marL="0" indent="0" algn="just">
              <a:buNone/>
            </a:pPr>
            <a:r>
              <a:rPr lang="en-US" sz="1800" dirty="0">
                <a:solidFill>
                  <a:schemeClr val="bg1">
                    <a:lumMod val="95000"/>
                  </a:schemeClr>
                </a:solidFill>
                <a:latin typeface="Arial" panose="020B0604020202020204" pitchFamily="34" charset="0"/>
                <a:cs typeface="Arial" panose="020B0604020202020204" pitchFamily="34" charset="0"/>
              </a:rPr>
              <a:t>The ASEAN Socio-Cultural Community (ASCC) is one of the </a:t>
            </a:r>
            <a:r>
              <a:rPr lang="en-US" sz="1800" dirty="0">
                <a:solidFill>
                  <a:srgbClr val="FFFF00"/>
                </a:solidFill>
                <a:latin typeface="Arial" panose="020B0604020202020204" pitchFamily="34" charset="0"/>
                <a:cs typeface="Arial" panose="020B0604020202020204" pitchFamily="34" charset="0"/>
              </a:rPr>
              <a:t>three pillars of ASEAN Community</a:t>
            </a:r>
            <a:r>
              <a:rPr lang="en-US" sz="1800" dirty="0">
                <a:solidFill>
                  <a:schemeClr val="bg1">
                    <a:lumMod val="95000"/>
                  </a:schemeClr>
                </a:solidFill>
                <a:latin typeface="Arial" panose="020B0604020202020204" pitchFamily="34" charset="0"/>
                <a:cs typeface="Arial" panose="020B0604020202020204" pitchFamily="34" charset="0"/>
              </a:rPr>
              <a:t>. Education lies at the core of ASEAN’s development process, creating a knowledge-based society and contributing to the enhancement of ASEAN competitiveness. At the 11th Summit in December 2005, ASEAN Leaders set new directions for regional education collaboration when they welcomed the decision of the ASEAN Education Ministers to convene the ASEAN Education Ministers’ Meetings (ASED) on a regular basis. The ASEAN Education Ministers identified </a:t>
            </a:r>
            <a:r>
              <a:rPr lang="en-US" sz="1800" dirty="0">
                <a:solidFill>
                  <a:srgbClr val="FFFF00"/>
                </a:solidFill>
                <a:latin typeface="Arial" panose="020B0604020202020204" pitchFamily="34" charset="0"/>
                <a:cs typeface="Arial" panose="020B0604020202020204" pitchFamily="34" charset="0"/>
              </a:rPr>
              <a:t>four priorities that ASEAN cooperation on education would address</a:t>
            </a:r>
            <a:r>
              <a:rPr lang="en-US" sz="1800" dirty="0">
                <a:solidFill>
                  <a:schemeClr val="bg1">
                    <a:lumMod val="95000"/>
                  </a:schemeClr>
                </a:solidFill>
                <a:latin typeface="Arial" panose="020B0604020202020204" pitchFamily="34" charset="0"/>
                <a:cs typeface="Arial" panose="020B0604020202020204" pitchFamily="34" charset="0"/>
              </a:rPr>
              <a:t>, namely: (</a:t>
            </a:r>
            <a:r>
              <a:rPr lang="en-US" sz="1800" dirty="0" err="1">
                <a:solidFill>
                  <a:schemeClr val="bg1">
                    <a:lumMod val="95000"/>
                  </a:schemeClr>
                </a:solidFill>
                <a:latin typeface="Arial" panose="020B0604020202020204" pitchFamily="34" charset="0"/>
                <a:cs typeface="Arial" panose="020B0604020202020204" pitchFamily="34" charset="0"/>
              </a:rPr>
              <a:t>i</a:t>
            </a:r>
            <a:r>
              <a:rPr lang="en-US" sz="1800" dirty="0">
                <a:solidFill>
                  <a:schemeClr val="bg1">
                    <a:lumMod val="95000"/>
                  </a:schemeClr>
                </a:solidFill>
                <a:latin typeface="Arial" panose="020B0604020202020204" pitchFamily="34" charset="0"/>
                <a:cs typeface="Arial" panose="020B0604020202020204" pitchFamily="34" charset="0"/>
              </a:rPr>
              <a:t>) </a:t>
            </a:r>
            <a:r>
              <a:rPr lang="en-US" sz="1800" dirty="0">
                <a:solidFill>
                  <a:srgbClr val="FFFF00"/>
                </a:solidFill>
                <a:latin typeface="Arial" panose="020B0604020202020204" pitchFamily="34" charset="0"/>
                <a:cs typeface="Arial" panose="020B0604020202020204" pitchFamily="34" charset="0"/>
              </a:rPr>
              <a:t>Promoting ASEAN Awareness among ASEAN citizens, particularly youth;</a:t>
            </a:r>
            <a:r>
              <a:rPr lang="en-US" sz="1800" dirty="0">
                <a:solidFill>
                  <a:schemeClr val="bg1">
                    <a:lumMod val="95000"/>
                  </a:schemeClr>
                </a:solidFill>
                <a:latin typeface="Arial" panose="020B0604020202020204" pitchFamily="34" charset="0"/>
                <a:cs typeface="Arial" panose="020B0604020202020204" pitchFamily="34" charset="0"/>
              </a:rPr>
              <a:t> (ii) </a:t>
            </a:r>
            <a:r>
              <a:rPr lang="en-US" sz="1800" dirty="0">
                <a:solidFill>
                  <a:srgbClr val="FFFF00"/>
                </a:solidFill>
                <a:latin typeface="Arial" panose="020B0604020202020204" pitchFamily="34" charset="0"/>
                <a:cs typeface="Arial" panose="020B0604020202020204" pitchFamily="34" charset="0"/>
              </a:rPr>
              <a:t>Strengthening ASEAN identity through education;</a:t>
            </a:r>
            <a:r>
              <a:rPr lang="en-US" sz="1800" dirty="0">
                <a:solidFill>
                  <a:schemeClr val="bg1">
                    <a:lumMod val="95000"/>
                  </a:schemeClr>
                </a:solidFill>
                <a:latin typeface="Arial" panose="020B0604020202020204" pitchFamily="34" charset="0"/>
                <a:cs typeface="Arial" panose="020B0604020202020204" pitchFamily="34" charset="0"/>
              </a:rPr>
              <a:t> (iii) </a:t>
            </a:r>
            <a:r>
              <a:rPr lang="en-US" sz="1800" dirty="0">
                <a:solidFill>
                  <a:srgbClr val="FFFF00"/>
                </a:solidFill>
                <a:latin typeface="Arial" panose="020B0604020202020204" pitchFamily="34" charset="0"/>
                <a:cs typeface="Arial" panose="020B0604020202020204" pitchFamily="34" charset="0"/>
              </a:rPr>
              <a:t>Building ASEAN human resources in the field of education;</a:t>
            </a:r>
            <a:r>
              <a:rPr lang="en-US" sz="1800" dirty="0">
                <a:solidFill>
                  <a:schemeClr val="bg1">
                    <a:lumMod val="95000"/>
                  </a:schemeClr>
                </a:solidFill>
                <a:latin typeface="Arial" panose="020B0604020202020204" pitchFamily="34" charset="0"/>
                <a:cs typeface="Arial" panose="020B0604020202020204" pitchFamily="34" charset="0"/>
              </a:rPr>
              <a:t> and (iv) </a:t>
            </a:r>
            <a:r>
              <a:rPr lang="en-US" sz="1800" dirty="0">
                <a:solidFill>
                  <a:srgbClr val="FFFF00"/>
                </a:solidFill>
                <a:latin typeface="Arial" panose="020B0604020202020204" pitchFamily="34" charset="0"/>
                <a:cs typeface="Arial" panose="020B0604020202020204" pitchFamily="34" charset="0"/>
              </a:rPr>
              <a:t>Strengthening ASEAN University Networking. </a:t>
            </a:r>
            <a:r>
              <a:rPr lang="en-US" sz="1800" dirty="0">
                <a:solidFill>
                  <a:schemeClr val="bg1">
                    <a:lumMod val="95000"/>
                  </a:schemeClr>
                </a:solidFill>
                <a:latin typeface="Arial" panose="020B0604020202020204" pitchFamily="34" charset="0"/>
                <a:cs typeface="Arial" panose="020B0604020202020204" pitchFamily="34" charset="0"/>
              </a:rPr>
              <a:t>To this end, various projects and activities have been/are being developed/organized to fulfil the directives. The ASEAN University Network (AUN) was established to serve as an ASEAN mechanism to (</a:t>
            </a:r>
            <a:r>
              <a:rPr lang="en-US" sz="1800" dirty="0" err="1">
                <a:solidFill>
                  <a:schemeClr val="bg1">
                    <a:lumMod val="95000"/>
                  </a:schemeClr>
                </a:solidFill>
                <a:latin typeface="Arial" panose="020B0604020202020204" pitchFamily="34" charset="0"/>
                <a:cs typeface="Arial" panose="020B0604020202020204" pitchFamily="34" charset="0"/>
              </a:rPr>
              <a:t>i</a:t>
            </a:r>
            <a:r>
              <a:rPr lang="en-US" sz="1800" dirty="0">
                <a:solidFill>
                  <a:srgbClr val="FFFF00"/>
                </a:solidFill>
                <a:latin typeface="Arial" panose="020B0604020202020204" pitchFamily="34" charset="0"/>
                <a:cs typeface="Arial" panose="020B0604020202020204" pitchFamily="34" charset="0"/>
              </a:rPr>
              <a:t>) Promote cooperation among ASEAN scholars, academicians, and scientists in the region; </a:t>
            </a:r>
            <a:r>
              <a:rPr lang="en-US" sz="1800" dirty="0">
                <a:solidFill>
                  <a:schemeClr val="bg1">
                    <a:lumMod val="95000"/>
                  </a:schemeClr>
                </a:solidFill>
                <a:latin typeface="Arial" panose="020B0604020202020204" pitchFamily="34" charset="0"/>
                <a:cs typeface="Arial" panose="020B0604020202020204" pitchFamily="34" charset="0"/>
              </a:rPr>
              <a:t>(ii) </a:t>
            </a:r>
            <a:r>
              <a:rPr lang="en-US" sz="1800" dirty="0">
                <a:solidFill>
                  <a:srgbClr val="FFFF00"/>
                </a:solidFill>
                <a:latin typeface="Arial" panose="020B0604020202020204" pitchFamily="34" charset="0"/>
                <a:cs typeface="Arial" panose="020B0604020202020204" pitchFamily="34" charset="0"/>
              </a:rPr>
              <a:t>Develop academic and professional human resource in the region; </a:t>
            </a:r>
            <a:r>
              <a:rPr lang="en-US" sz="1800" dirty="0">
                <a:solidFill>
                  <a:schemeClr val="bg1">
                    <a:lumMod val="95000"/>
                  </a:schemeClr>
                </a:solidFill>
                <a:latin typeface="Arial" panose="020B0604020202020204" pitchFamily="34" charset="0"/>
                <a:cs typeface="Arial" panose="020B0604020202020204" pitchFamily="34" charset="0"/>
              </a:rPr>
              <a:t>(iii) </a:t>
            </a:r>
            <a:r>
              <a:rPr lang="en-US" sz="1800" dirty="0">
                <a:solidFill>
                  <a:srgbClr val="FFFF00"/>
                </a:solidFill>
                <a:latin typeface="Arial" panose="020B0604020202020204" pitchFamily="34" charset="0"/>
                <a:cs typeface="Arial" panose="020B0604020202020204" pitchFamily="34" charset="0"/>
              </a:rPr>
              <a:t>Promote information dissemination among the ASEAN academic community;</a:t>
            </a:r>
            <a:r>
              <a:rPr lang="en-US" sz="1800" dirty="0">
                <a:solidFill>
                  <a:schemeClr val="bg1">
                    <a:lumMod val="95000"/>
                  </a:schemeClr>
                </a:solidFill>
                <a:latin typeface="Arial" panose="020B0604020202020204" pitchFamily="34" charset="0"/>
                <a:cs typeface="Arial" panose="020B0604020202020204" pitchFamily="34" charset="0"/>
              </a:rPr>
              <a:t> and, (iv) </a:t>
            </a:r>
            <a:r>
              <a:rPr lang="en-US" sz="1800" dirty="0">
                <a:solidFill>
                  <a:srgbClr val="FFFF00"/>
                </a:solidFill>
                <a:latin typeface="Arial" panose="020B0604020202020204" pitchFamily="34" charset="0"/>
                <a:cs typeface="Arial" panose="020B0604020202020204" pitchFamily="34" charset="0"/>
              </a:rPr>
              <a:t>Enhance the awareness of regional identity and the sense of ‘</a:t>
            </a:r>
            <a:r>
              <a:rPr lang="en-US" sz="1800" dirty="0" err="1">
                <a:solidFill>
                  <a:srgbClr val="FFFF00"/>
                </a:solidFill>
                <a:latin typeface="Arial" panose="020B0604020202020204" pitchFamily="34" charset="0"/>
                <a:cs typeface="Arial" panose="020B0604020202020204" pitchFamily="34" charset="0"/>
              </a:rPr>
              <a:t>ASEANness</a:t>
            </a:r>
            <a:r>
              <a:rPr lang="en-US" sz="1800" dirty="0">
                <a:solidFill>
                  <a:srgbClr val="FFFF00"/>
                </a:solidFill>
                <a:latin typeface="Arial" panose="020B0604020202020204" pitchFamily="34" charset="0"/>
                <a:cs typeface="Arial" panose="020B0604020202020204" pitchFamily="34" charset="0"/>
              </a:rPr>
              <a:t>’ among members</a:t>
            </a:r>
            <a:r>
              <a:rPr lang="en-US" sz="1800" dirty="0">
                <a:solidFill>
                  <a:schemeClr val="bg1">
                    <a:lumMod val="95000"/>
                  </a:schemeClr>
                </a:solidFill>
                <a:latin typeface="Arial" panose="020B0604020202020204" pitchFamily="34" charset="0"/>
                <a:cs typeface="Arial" panose="020B0604020202020204" pitchFamily="34" charset="0"/>
              </a:rPr>
              <a:t>.</a:t>
            </a:r>
          </a:p>
          <a:p>
            <a:pPr algn="just"/>
            <a:endParaRPr lang="en-US" sz="2000" dirty="0">
              <a:solidFill>
                <a:schemeClr val="bg1">
                  <a:lumMod val="95000"/>
                </a:schemeClr>
              </a:solidFill>
            </a:endParaRPr>
          </a:p>
        </p:txBody>
      </p:sp>
      <p:cxnSp>
        <p:nvCxnSpPr>
          <p:cNvPr id="4" name="Straight Connector 3">
            <a:extLst>
              <a:ext uri="{FF2B5EF4-FFF2-40B4-BE49-F238E27FC236}">
                <a16:creationId xmlns:a16="http://schemas.microsoft.com/office/drawing/2014/main" id="{A2B14114-D29F-467E-8EF5-93E7C86E14ED}"/>
              </a:ext>
            </a:extLst>
          </p:cNvPr>
          <p:cNvCxnSpPr>
            <a:cxnSpLocks/>
          </p:cNvCxnSpPr>
          <p:nvPr/>
        </p:nvCxnSpPr>
        <p:spPr>
          <a:xfrm>
            <a:off x="-227734" y="5831779"/>
            <a:ext cx="9744075"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E51E402F-CD3B-4322-B79F-28BB0CD129E6}"/>
              </a:ext>
            </a:extLst>
          </p:cNvPr>
          <p:cNvSpPr/>
          <p:nvPr/>
        </p:nvSpPr>
        <p:spPr>
          <a:xfrm flipH="1">
            <a:off x="-1702205" y="237684"/>
            <a:ext cx="1367027" cy="1034609"/>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C7F14977-7E6E-4E88-95B3-15F573205FB1}"/>
              </a:ext>
            </a:extLst>
          </p:cNvPr>
          <p:cNvSpPr/>
          <p:nvPr/>
        </p:nvSpPr>
        <p:spPr>
          <a:xfrm flipH="1">
            <a:off x="-1090132" y="237683"/>
            <a:ext cx="1090131" cy="1034609"/>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9724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45833E-6 -3.7037E-6 L 0.57318 -3.7037E-6 " pathEditMode="relative" rAng="0" ptsTypes="AA">
                                      <p:cBhvr>
                                        <p:cTn id="6" dur="500" fill="hold"/>
                                        <p:tgtEl>
                                          <p:spTgt spid="6"/>
                                        </p:tgtEl>
                                        <p:attrNameLst>
                                          <p:attrName>ppt_x</p:attrName>
                                          <p:attrName>ppt_y</p:attrName>
                                        </p:attrNameLst>
                                      </p:cBhvr>
                                      <p:rCtr x="28659" y="0"/>
                                    </p:animMotion>
                                  </p:childTnLst>
                                </p:cTn>
                              </p:par>
                              <p:par>
                                <p:cTn id="7" presetID="63" presetClass="path" presetSubtype="0" accel="50000" decel="50000" fill="hold" grpId="0" nodeType="withEffect">
                                  <p:stCondLst>
                                    <p:cond delay="200"/>
                                  </p:stCondLst>
                                  <p:childTnLst>
                                    <p:animMotion origin="layout" path="M 3.54167E-6 -3.7037E-6 L 0.57096 -3.7037E-6 " pathEditMode="relative" rAng="0" ptsTypes="AA">
                                      <p:cBhvr>
                                        <p:cTn id="8" dur="500" fill="hold"/>
                                        <p:tgtEl>
                                          <p:spTgt spid="5"/>
                                        </p:tgtEl>
                                        <p:attrNameLst>
                                          <p:attrName>ppt_x</p:attrName>
                                          <p:attrName>ppt_y</p:attrName>
                                        </p:attrNameLst>
                                      </p:cBhvr>
                                      <p:rCtr x="28542" y="0"/>
                                    </p:animMotion>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2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1700"/>
                            </p:stCondLst>
                            <p:childTnLst>
                              <p:par>
                                <p:cTn id="18" presetID="50" presetClass="entr" presetSubtype="0" decel="10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30" name="Picture 6" descr="Abstract futuristic geometric black and white architecture with shadow at Art | Basel">
            <a:extLst>
              <a:ext uri="{FF2B5EF4-FFF2-40B4-BE49-F238E27FC236}">
                <a16:creationId xmlns:a16="http://schemas.microsoft.com/office/drawing/2014/main" id="{AF5220CD-7085-4C98-A735-60BF432AD213}"/>
              </a:ext>
            </a:extLst>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Cutout numberOfShades="6"/>
                    </a14:imgEffect>
                    <a14:imgEffect>
                      <a14:sharpenSoften amount="-41000"/>
                    </a14:imgEffect>
                    <a14:imgEffect>
                      <a14:brightnessContrast bright="-82000"/>
                    </a14:imgEffect>
                  </a14:imgLayer>
                </a14:imgProps>
              </a:ext>
              <a:ext uri="{28A0092B-C50C-407E-A947-70E740481C1C}">
                <a14:useLocalDpi xmlns:a14="http://schemas.microsoft.com/office/drawing/2010/main" val="0"/>
              </a:ext>
            </a:extLst>
          </a:blip>
          <a:srcRect/>
          <a:stretch>
            <a:fillRect/>
          </a:stretch>
        </p:blipFill>
        <p:spPr bwMode="auto">
          <a:xfrm rot="5400000">
            <a:off x="5131795" y="-202209"/>
            <a:ext cx="6858002" cy="726241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8AC52174-D13A-4AC7-ADAD-07440B0FA72B}"/>
              </a:ext>
            </a:extLst>
          </p:cNvPr>
          <p:cNvCxnSpPr>
            <a:cxnSpLocks/>
          </p:cNvCxnSpPr>
          <p:nvPr/>
        </p:nvCxnSpPr>
        <p:spPr>
          <a:xfrm>
            <a:off x="362350" y="5304374"/>
            <a:ext cx="9744075"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Parallelogram 7">
            <a:extLst>
              <a:ext uri="{FF2B5EF4-FFF2-40B4-BE49-F238E27FC236}">
                <a16:creationId xmlns:a16="http://schemas.microsoft.com/office/drawing/2014/main" id="{F8B797CA-3FA8-4A91-AD81-B4AA7860865D}"/>
              </a:ext>
            </a:extLst>
          </p:cNvPr>
          <p:cNvSpPr/>
          <p:nvPr/>
        </p:nvSpPr>
        <p:spPr>
          <a:xfrm flipH="1">
            <a:off x="-1702205" y="237684"/>
            <a:ext cx="1367027" cy="1034609"/>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872A741A-31D6-4208-B621-44CAC5F6E62D}"/>
              </a:ext>
            </a:extLst>
          </p:cNvPr>
          <p:cNvSpPr/>
          <p:nvPr/>
        </p:nvSpPr>
        <p:spPr>
          <a:xfrm flipH="1">
            <a:off x="-1090132" y="237683"/>
            <a:ext cx="1090131" cy="1034609"/>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 Flag, Internationality, Foreign Trade, Summit">
            <a:extLst>
              <a:ext uri="{FF2B5EF4-FFF2-40B4-BE49-F238E27FC236}">
                <a16:creationId xmlns:a16="http://schemas.microsoft.com/office/drawing/2014/main" id="{AD21B8C2-17FB-4B68-B22D-7596E759EDA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4000" contrast="15000"/>
                    </a14:imgEffect>
                  </a14:imgLayer>
                </a14:imgProps>
              </a:ext>
              <a:ext uri="{28A0092B-C50C-407E-A947-70E740481C1C}">
                <a14:useLocalDpi xmlns:a14="http://schemas.microsoft.com/office/drawing/2010/main" val="0"/>
              </a:ext>
            </a:extLst>
          </a:blip>
          <a:srcRect l="12827" r="24288"/>
          <a:stretch/>
        </p:blipFill>
        <p:spPr bwMode="auto">
          <a:xfrm>
            <a:off x="0" y="0"/>
            <a:ext cx="492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36166" y="237683"/>
            <a:ext cx="5583343" cy="1018599"/>
          </a:xfrm>
        </p:spPr>
        <p:txBody>
          <a:bodyPr>
            <a:noAutofit/>
          </a:bodyPr>
          <a:lstStyle/>
          <a:p>
            <a:r>
              <a:rPr lang="en-US" sz="2400" b="1" dirty="0">
                <a:solidFill>
                  <a:schemeClr val="bg1">
                    <a:lumMod val="95000"/>
                  </a:schemeClr>
                </a:solidFill>
                <a:latin typeface="Arial Black" panose="020B0A04020102020204" pitchFamily="34" charset="0"/>
              </a:rPr>
              <a:t>Sustainable Development Goals (</a:t>
            </a:r>
            <a:r>
              <a:rPr lang="en-US" sz="2400" b="1" dirty="0" err="1">
                <a:solidFill>
                  <a:schemeClr val="bg1">
                    <a:lumMod val="95000"/>
                  </a:schemeClr>
                </a:solidFill>
                <a:latin typeface="Arial Black" panose="020B0A04020102020204" pitchFamily="34" charset="0"/>
              </a:rPr>
              <a:t>Sdgs</a:t>
            </a:r>
            <a:r>
              <a:rPr lang="en-US" sz="2400" b="1" dirty="0">
                <a:solidFill>
                  <a:schemeClr val="bg1">
                    <a:lumMod val="95000"/>
                  </a:schemeClr>
                </a:solidFill>
                <a:latin typeface="Arial Black" panose="020B0A04020102020204" pitchFamily="34" charset="0"/>
              </a:rPr>
              <a:t>) of The Un</a:t>
            </a:r>
            <a:endParaRPr lang="en-US" sz="2400" dirty="0">
              <a:solidFill>
                <a:schemeClr val="bg1">
                  <a:lumMod val="95000"/>
                </a:schemeClr>
              </a:solidFill>
              <a:latin typeface="Arial Black" panose="020B0A04020102020204" pitchFamily="34" charset="0"/>
            </a:endParaRPr>
          </a:p>
        </p:txBody>
      </p:sp>
      <p:sp>
        <p:nvSpPr>
          <p:cNvPr id="4" name="Rectangle 3">
            <a:extLst>
              <a:ext uri="{FF2B5EF4-FFF2-40B4-BE49-F238E27FC236}">
                <a16:creationId xmlns:a16="http://schemas.microsoft.com/office/drawing/2014/main" id="{AD9A9A9F-B95B-45F0-B591-25E8F88FBEFA}"/>
              </a:ext>
            </a:extLst>
          </p:cNvPr>
          <p:cNvSpPr/>
          <p:nvPr/>
        </p:nvSpPr>
        <p:spPr>
          <a:xfrm>
            <a:off x="5486439" y="2408374"/>
            <a:ext cx="6068253" cy="646331"/>
          </a:xfrm>
          <a:prstGeom prst="rect">
            <a:avLst/>
          </a:prstGeom>
        </p:spPr>
        <p:txBody>
          <a:bodyPr wrap="square">
            <a:spAutoFit/>
          </a:bodyPr>
          <a:lstStyle/>
          <a:p>
            <a:r>
              <a:rPr lang="en-US" b="1" dirty="0">
                <a:solidFill>
                  <a:srgbClr val="FFFF00"/>
                </a:solidFill>
                <a:latin typeface="Arial" panose="020B0604020202020204" pitchFamily="34" charset="0"/>
                <a:cs typeface="Arial" panose="020B0604020202020204" pitchFamily="34" charset="0"/>
              </a:rPr>
              <a:t>Goal # 4:</a:t>
            </a:r>
            <a:r>
              <a:rPr lang="en-US" dirty="0">
                <a:solidFill>
                  <a:srgbClr val="FFFF00"/>
                </a:solidFill>
                <a:latin typeface="Arial" panose="020B0604020202020204" pitchFamily="34" charset="0"/>
                <a:cs typeface="Arial" panose="020B0604020202020204" pitchFamily="34" charset="0"/>
              </a:rPr>
              <a:t> Ensure inclusive and quality education for all and promote lifelong learning</a:t>
            </a:r>
          </a:p>
        </p:txBody>
      </p:sp>
      <p:sp>
        <p:nvSpPr>
          <p:cNvPr id="7" name="Rectangle 6">
            <a:extLst>
              <a:ext uri="{FF2B5EF4-FFF2-40B4-BE49-F238E27FC236}">
                <a16:creationId xmlns:a16="http://schemas.microsoft.com/office/drawing/2014/main" id="{9D06A5CB-9A5F-4168-A265-F39FA3B35B9B}"/>
              </a:ext>
            </a:extLst>
          </p:cNvPr>
          <p:cNvSpPr/>
          <p:nvPr/>
        </p:nvSpPr>
        <p:spPr>
          <a:xfrm>
            <a:off x="5486439" y="3239371"/>
            <a:ext cx="6068252" cy="1815882"/>
          </a:xfrm>
          <a:prstGeom prst="rect">
            <a:avLst/>
          </a:prstGeom>
        </p:spPr>
        <p:txBody>
          <a:bodyPr wrap="square">
            <a:spAutoFit/>
          </a:bodyPr>
          <a:lstStyle/>
          <a:p>
            <a:pPr algn="just"/>
            <a:r>
              <a:rPr lang="en-US" sz="1600" dirty="0">
                <a:solidFill>
                  <a:schemeClr val="bg1">
                    <a:lumMod val="95000"/>
                  </a:schemeClr>
                </a:solidFill>
                <a:latin typeface="Arial" panose="020B0604020202020204" pitchFamily="34" charset="0"/>
                <a:cs typeface="Arial" panose="020B0604020202020204" pitchFamily="34" charset="0"/>
              </a:rPr>
              <a:t>Obtaining a quality education is the foundation to improving people’s lives and sustainable development. Basic literacy skills have improved tremendously, yet bolder efforts are needed to make even greater strides for achieving universal education goals. For example, the world has achieved equality in primary education between girls and boys, but few countries have achieved that target at all levels of education.</a:t>
            </a:r>
          </a:p>
        </p:txBody>
      </p:sp>
    </p:spTree>
    <p:extLst>
      <p:ext uri="{BB962C8B-B14F-4D97-AF65-F5344CB8AC3E}">
        <p14:creationId xmlns:p14="http://schemas.microsoft.com/office/powerpoint/2010/main" val="739082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45833E-6 -3.7037E-6 L 0.98568 -3.7037E-6 " pathEditMode="relative" rAng="0" ptsTypes="AA">
                                      <p:cBhvr>
                                        <p:cTn id="6" dur="500" fill="hold"/>
                                        <p:tgtEl>
                                          <p:spTgt spid="9"/>
                                        </p:tgtEl>
                                        <p:attrNameLst>
                                          <p:attrName>ppt_x</p:attrName>
                                          <p:attrName>ppt_y</p:attrName>
                                        </p:attrNameLst>
                                      </p:cBhvr>
                                      <p:rCtr x="49284" y="0"/>
                                    </p:animMotion>
                                  </p:childTnLst>
                                </p:cTn>
                              </p:par>
                              <p:par>
                                <p:cTn id="7" presetID="63" presetClass="path" presetSubtype="0" accel="50000" decel="50000" fill="hold" grpId="0" nodeType="withEffect">
                                  <p:stCondLst>
                                    <p:cond delay="200"/>
                                  </p:stCondLst>
                                  <p:childTnLst>
                                    <p:animMotion origin="layout" path="M 3.54167E-6 -3.7037E-6 L 0.98815 -3.7037E-6 " pathEditMode="relative" rAng="0" ptsTypes="AA">
                                      <p:cBhvr>
                                        <p:cTn id="8" dur="500" fill="hold"/>
                                        <p:tgtEl>
                                          <p:spTgt spid="8"/>
                                        </p:tgtEl>
                                        <p:attrNameLst>
                                          <p:attrName>ppt_x</p:attrName>
                                          <p:attrName>ppt_y</p:attrName>
                                        </p:attrNameLst>
                                      </p:cBhvr>
                                      <p:rCtr x="49401" y="0"/>
                                    </p:animMotion>
                                  </p:childTnLst>
                                </p:cTn>
                              </p:par>
                              <p:par>
                                <p:cTn id="9" presetID="10" presetClass="entr" presetSubtype="0" fill="hold" grpId="0" nodeType="withEffect">
                                  <p:stCondLst>
                                    <p:cond delay="40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850"/>
                            </p:stCondLst>
                            <p:childTnLst>
                              <p:par>
                                <p:cTn id="13" presetID="47"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385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850"/>
                            </p:stCondLst>
                            <p:childTnLst>
                              <p:par>
                                <p:cTn id="25" presetID="50" presetClass="entr" presetSubtype="0" decel="10000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3"/>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609F19CB-6C46-44AC-8A12-A2364B4031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utout numberOfShades="3"/>
                    </a14:imgEffect>
                    <a14:imgEffect>
                      <a14:colorTemperature colorTemp="2956"/>
                    </a14:imgEffect>
                    <a14:imgEffect>
                      <a14:saturation sat="281000"/>
                    </a14:imgEffect>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0" y="-22859"/>
            <a:ext cx="12191999" cy="6880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5E98F61-DD10-4957-A100-EB6AB2995371}"/>
              </a:ext>
            </a:extLst>
          </p:cNvPr>
          <p:cNvSpPr/>
          <p:nvPr/>
        </p:nvSpPr>
        <p:spPr>
          <a:xfrm>
            <a:off x="-1" y="-11430"/>
            <a:ext cx="12191999" cy="6880859"/>
          </a:xfrm>
          <a:prstGeom prst="rect">
            <a:avLst/>
          </a:prstGeom>
          <a:gradFill>
            <a:gsLst>
              <a:gs pos="38000">
                <a:schemeClr val="tx1">
                  <a:alpha val="74000"/>
                </a:schemeClr>
              </a:gs>
              <a:gs pos="84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A6A3B71-0E87-48C1-A796-FF261AB182FC}"/>
              </a:ext>
            </a:extLst>
          </p:cNvPr>
          <p:cNvSpPr>
            <a:spLocks noGrp="1"/>
          </p:cNvSpPr>
          <p:nvPr>
            <p:ph type="title"/>
          </p:nvPr>
        </p:nvSpPr>
        <p:spPr>
          <a:xfrm>
            <a:off x="191086" y="142803"/>
            <a:ext cx="10515600" cy="2852737"/>
          </a:xfrm>
        </p:spPr>
        <p:txBody>
          <a:bodyPr>
            <a:normAutofit/>
          </a:bodyPr>
          <a:lstStyle/>
          <a:p>
            <a:r>
              <a:rPr lang="en-US" sz="4800" b="1" dirty="0">
                <a:solidFill>
                  <a:schemeClr val="bg1">
                    <a:lumMod val="95000"/>
                  </a:schemeClr>
                </a:solidFill>
                <a:latin typeface="Arial Black" panose="020B0A04020102020204" pitchFamily="34" charset="0"/>
              </a:rPr>
              <a:t>Sustainable Development of Higher Education Institutions</a:t>
            </a:r>
            <a:endParaRPr lang="en-US" sz="4800" dirty="0">
              <a:solidFill>
                <a:schemeClr val="bg1">
                  <a:lumMod val="95000"/>
                </a:schemeClr>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86C6A3D1-8154-499B-A947-7E48441BE77D}"/>
              </a:ext>
            </a:extLst>
          </p:cNvPr>
          <p:cNvCxnSpPr>
            <a:cxnSpLocks/>
          </p:cNvCxnSpPr>
          <p:nvPr/>
        </p:nvCxnSpPr>
        <p:spPr>
          <a:xfrm>
            <a:off x="-257175" y="2976417"/>
            <a:ext cx="10529888"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2590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images.unsplash.com/photo-1504857561629-9c9b39e991bb?dpr=1&amp;auto=format&amp;fit=crop&amp;w=1000&amp;q=80&amp;cs=tinysrgb&amp;ixid=dW5zcGxhc2guY29tOzs7Ozs%3D">
            <a:extLst>
              <a:ext uri="{FF2B5EF4-FFF2-40B4-BE49-F238E27FC236}">
                <a16:creationId xmlns:a16="http://schemas.microsoft.com/office/drawing/2014/main" id="{DA4453C9-E844-48DD-9A57-E63EB013EFB1}"/>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A100037-7751-4105-9163-E1B3478E2117}"/>
              </a:ext>
            </a:extLst>
          </p:cNvPr>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6338" y="222266"/>
            <a:ext cx="10515600" cy="1325563"/>
          </a:xfrm>
        </p:spPr>
        <p:txBody>
          <a:bodyPr>
            <a:normAutofit/>
          </a:bodyPr>
          <a:lstStyle/>
          <a:p>
            <a:r>
              <a:rPr lang="en-US" b="1" dirty="0">
                <a:solidFill>
                  <a:schemeClr val="bg1">
                    <a:lumMod val="95000"/>
                  </a:schemeClr>
                </a:solidFill>
                <a:latin typeface="Arial Black" panose="020B0A04020102020204" pitchFamily="34" charset="0"/>
              </a:rPr>
              <a:t>Sustainable Development of Higher Education Institutions</a:t>
            </a:r>
            <a:endParaRPr lang="en-US" dirty="0">
              <a:solidFill>
                <a:schemeClr val="bg1">
                  <a:lumMod val="95000"/>
                </a:schemeClr>
              </a:solidFill>
              <a:latin typeface="Arial Black" panose="020B0A04020102020204" pitchFamily="34" charset="0"/>
            </a:endParaRPr>
          </a:p>
        </p:txBody>
      </p:sp>
      <p:sp>
        <p:nvSpPr>
          <p:cNvPr id="4" name="Parallelogram 3">
            <a:extLst>
              <a:ext uri="{FF2B5EF4-FFF2-40B4-BE49-F238E27FC236}">
                <a16:creationId xmlns:a16="http://schemas.microsoft.com/office/drawing/2014/main" id="{CB23B7DA-90A0-4CEC-B8B8-FB2B5AB259FB}"/>
              </a:ext>
            </a:extLst>
          </p:cNvPr>
          <p:cNvSpPr/>
          <p:nvPr/>
        </p:nvSpPr>
        <p:spPr>
          <a:xfrm flipH="1">
            <a:off x="-1791393" y="268139"/>
            <a:ext cx="1514703" cy="1194739"/>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0109F1BC-9DF5-40F9-86BB-EF1C64BD738F}"/>
              </a:ext>
            </a:extLst>
          </p:cNvPr>
          <p:cNvSpPr/>
          <p:nvPr/>
        </p:nvSpPr>
        <p:spPr>
          <a:xfrm flipH="1">
            <a:off x="-1207895" y="268139"/>
            <a:ext cx="1207895" cy="1194739"/>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A5477B2-41AB-4B1D-BD0B-B0E192236C5A}"/>
              </a:ext>
            </a:extLst>
          </p:cNvPr>
          <p:cNvSpPr/>
          <p:nvPr/>
        </p:nvSpPr>
        <p:spPr>
          <a:xfrm>
            <a:off x="1384023" y="3085186"/>
            <a:ext cx="2164942" cy="2164749"/>
          </a:xfrm>
          <a:custGeom>
            <a:avLst/>
            <a:gdLst>
              <a:gd name="connsiteX0" fmla="*/ 0 w 2143716"/>
              <a:gd name="connsiteY0" fmla="*/ 1071763 h 2143525"/>
              <a:gd name="connsiteX1" fmla="*/ 1071858 w 2143716"/>
              <a:gd name="connsiteY1" fmla="*/ 0 h 2143525"/>
              <a:gd name="connsiteX2" fmla="*/ 2143716 w 2143716"/>
              <a:gd name="connsiteY2" fmla="*/ 1071763 h 2143525"/>
              <a:gd name="connsiteX3" fmla="*/ 1071858 w 2143716"/>
              <a:gd name="connsiteY3" fmla="*/ 2143526 h 2143525"/>
              <a:gd name="connsiteX4" fmla="*/ 0 w 2143716"/>
              <a:gd name="connsiteY4" fmla="*/ 1071763 h 214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716" h="2143525">
                <a:moveTo>
                  <a:pt x="0" y="1071763"/>
                </a:moveTo>
                <a:cubicBezTo>
                  <a:pt x="0" y="479845"/>
                  <a:pt x="479887" y="0"/>
                  <a:pt x="1071858" y="0"/>
                </a:cubicBezTo>
                <a:cubicBezTo>
                  <a:pt x="1663829" y="0"/>
                  <a:pt x="2143716" y="479845"/>
                  <a:pt x="2143716" y="1071763"/>
                </a:cubicBezTo>
                <a:cubicBezTo>
                  <a:pt x="2143716" y="1663681"/>
                  <a:pt x="1663829" y="2143526"/>
                  <a:pt x="1071858" y="2143526"/>
                </a:cubicBezTo>
                <a:cubicBezTo>
                  <a:pt x="479887" y="2143526"/>
                  <a:pt x="0" y="1663681"/>
                  <a:pt x="0" y="1071763"/>
                </a:cubicBezTo>
                <a:close/>
              </a:path>
            </a:pathLst>
          </a:custGeom>
          <a:solidFill>
            <a:srgbClr val="00B050">
              <a:alpha val="39000"/>
            </a:srgbClr>
          </a:solidFill>
          <a:ln>
            <a:solidFill>
              <a:schemeClr val="bg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610" tIns="340582" rIns="340610" bIns="34058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lumMod val="95000"/>
                  </a:schemeClr>
                </a:solidFill>
                <a:latin typeface="Arial" panose="020B0604020202020204" pitchFamily="34" charset="0"/>
                <a:cs typeface="Arial" panose="020B0604020202020204" pitchFamily="34" charset="0"/>
              </a:rPr>
              <a:t>Sustainable Education</a:t>
            </a:r>
          </a:p>
        </p:txBody>
      </p:sp>
      <p:sp>
        <p:nvSpPr>
          <p:cNvPr id="13" name="Block Arc 12">
            <a:extLst>
              <a:ext uri="{FF2B5EF4-FFF2-40B4-BE49-F238E27FC236}">
                <a16:creationId xmlns:a16="http://schemas.microsoft.com/office/drawing/2014/main" id="{A2B9350F-3313-42E8-B352-B78430AA7A20}"/>
              </a:ext>
            </a:extLst>
          </p:cNvPr>
          <p:cNvSpPr/>
          <p:nvPr/>
        </p:nvSpPr>
        <p:spPr>
          <a:xfrm>
            <a:off x="214426" y="1856921"/>
            <a:ext cx="4363572" cy="4548593"/>
          </a:xfrm>
          <a:prstGeom prst="blockArc">
            <a:avLst>
              <a:gd name="adj1" fmla="val 16509444"/>
              <a:gd name="adj2" fmla="val 5088054"/>
              <a:gd name="adj3" fmla="val 5240"/>
            </a:avLst>
          </a:prstGeom>
          <a:gradFill flip="none" rotWithShape="1">
            <a:gsLst>
              <a:gs pos="9000">
                <a:schemeClr val="tx1">
                  <a:lumMod val="85000"/>
                  <a:lumOff val="15000"/>
                </a:schemeClr>
              </a:gs>
              <a:gs pos="100000">
                <a:schemeClr val="bg1"/>
              </a:gs>
            </a:gsLst>
            <a:path path="circle">
              <a:fillToRect l="50000" t="50000" r="50000" b="50000"/>
            </a:path>
            <a:tileRect/>
          </a:gra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C192BE69-255A-48F2-A79C-B5FD81DE008B}"/>
              </a:ext>
            </a:extLst>
          </p:cNvPr>
          <p:cNvSpPr/>
          <p:nvPr/>
        </p:nvSpPr>
        <p:spPr>
          <a:xfrm>
            <a:off x="2889355" y="1713355"/>
            <a:ext cx="1160017" cy="1159775"/>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123DF8AD-B111-4885-98BA-5ED923EF5781}"/>
              </a:ext>
            </a:extLst>
          </p:cNvPr>
          <p:cNvSpPr/>
          <p:nvPr/>
        </p:nvSpPr>
        <p:spPr>
          <a:xfrm>
            <a:off x="4375543" y="1728411"/>
            <a:ext cx="5585871" cy="1122682"/>
          </a:xfrm>
          <a:custGeom>
            <a:avLst/>
            <a:gdLst>
              <a:gd name="connsiteX0" fmla="*/ 0 w 5531106"/>
              <a:gd name="connsiteY0" fmla="*/ 0 h 1111675"/>
              <a:gd name="connsiteX1" fmla="*/ 5531106 w 5531106"/>
              <a:gd name="connsiteY1" fmla="*/ 0 h 1111675"/>
              <a:gd name="connsiteX2" fmla="*/ 5531106 w 5531106"/>
              <a:gd name="connsiteY2" fmla="*/ 1111675 h 1111675"/>
              <a:gd name="connsiteX3" fmla="*/ 0 w 5531106"/>
              <a:gd name="connsiteY3" fmla="*/ 1111675 h 1111675"/>
              <a:gd name="connsiteX4" fmla="*/ 0 w 5531106"/>
              <a:gd name="connsiteY4" fmla="*/ 0 h 11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1106" h="1111675">
                <a:moveTo>
                  <a:pt x="0" y="0"/>
                </a:moveTo>
                <a:lnTo>
                  <a:pt x="5531106" y="0"/>
                </a:lnTo>
                <a:lnTo>
                  <a:pt x="5531106" y="1111675"/>
                </a:lnTo>
                <a:lnTo>
                  <a:pt x="0" y="11116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solidFill>
                  <a:schemeClr val="bg1">
                    <a:lumMod val="95000"/>
                  </a:schemeClr>
                </a:solidFill>
                <a:latin typeface="Arial" panose="020B0604020202020204" pitchFamily="34" charset="0"/>
                <a:cs typeface="Arial" panose="020B0604020202020204" pitchFamily="34" charset="0"/>
              </a:rPr>
              <a:t>Adoption of Research and Innovation</a:t>
            </a:r>
          </a:p>
        </p:txBody>
      </p:sp>
      <p:sp>
        <p:nvSpPr>
          <p:cNvPr id="16" name="Oval 15">
            <a:extLst>
              <a:ext uri="{FF2B5EF4-FFF2-40B4-BE49-F238E27FC236}">
                <a16:creationId xmlns:a16="http://schemas.microsoft.com/office/drawing/2014/main" id="{D988E42F-F2D4-415E-BC28-3A385692D3C9}"/>
              </a:ext>
            </a:extLst>
          </p:cNvPr>
          <p:cNvSpPr/>
          <p:nvPr/>
        </p:nvSpPr>
        <p:spPr>
          <a:xfrm>
            <a:off x="3737779" y="2782913"/>
            <a:ext cx="1160017" cy="1159775"/>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eform: Shape 16">
            <a:extLst>
              <a:ext uri="{FF2B5EF4-FFF2-40B4-BE49-F238E27FC236}">
                <a16:creationId xmlns:a16="http://schemas.microsoft.com/office/drawing/2014/main" id="{6300B82E-5A93-4E7D-98C1-342E6BD294AD}"/>
              </a:ext>
            </a:extLst>
          </p:cNvPr>
          <p:cNvSpPr/>
          <p:nvPr/>
        </p:nvSpPr>
        <p:spPr>
          <a:xfrm>
            <a:off x="5189046" y="2803357"/>
            <a:ext cx="5650049" cy="1122682"/>
          </a:xfrm>
          <a:custGeom>
            <a:avLst/>
            <a:gdLst>
              <a:gd name="connsiteX0" fmla="*/ 0 w 5594655"/>
              <a:gd name="connsiteY0" fmla="*/ 0 h 1111675"/>
              <a:gd name="connsiteX1" fmla="*/ 5594655 w 5594655"/>
              <a:gd name="connsiteY1" fmla="*/ 0 h 1111675"/>
              <a:gd name="connsiteX2" fmla="*/ 5594655 w 5594655"/>
              <a:gd name="connsiteY2" fmla="*/ 1111675 h 1111675"/>
              <a:gd name="connsiteX3" fmla="*/ 0 w 5594655"/>
              <a:gd name="connsiteY3" fmla="*/ 1111675 h 1111675"/>
              <a:gd name="connsiteX4" fmla="*/ 0 w 5594655"/>
              <a:gd name="connsiteY4" fmla="*/ 0 h 11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4655" h="1111675">
                <a:moveTo>
                  <a:pt x="0" y="0"/>
                </a:moveTo>
                <a:lnTo>
                  <a:pt x="5594655" y="0"/>
                </a:lnTo>
                <a:lnTo>
                  <a:pt x="5594655" y="1111675"/>
                </a:lnTo>
                <a:lnTo>
                  <a:pt x="0" y="11116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solidFill>
                  <a:schemeClr val="bg1">
                    <a:lumMod val="95000"/>
                  </a:schemeClr>
                </a:solidFill>
                <a:latin typeface="Arial" panose="020B0604020202020204" pitchFamily="34" charset="0"/>
                <a:cs typeface="Arial" panose="020B0604020202020204" pitchFamily="34" charset="0"/>
              </a:rPr>
              <a:t>Effective Teaching and Learning</a:t>
            </a:r>
          </a:p>
        </p:txBody>
      </p:sp>
      <p:sp>
        <p:nvSpPr>
          <p:cNvPr id="18" name="Oval 17">
            <a:extLst>
              <a:ext uri="{FF2B5EF4-FFF2-40B4-BE49-F238E27FC236}">
                <a16:creationId xmlns:a16="http://schemas.microsoft.com/office/drawing/2014/main" id="{28D831C6-4B08-4000-9624-A927EC505A5D}"/>
              </a:ext>
            </a:extLst>
          </p:cNvPr>
          <p:cNvSpPr/>
          <p:nvPr/>
        </p:nvSpPr>
        <p:spPr>
          <a:xfrm>
            <a:off x="3733373" y="4355419"/>
            <a:ext cx="1160017" cy="1159775"/>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id="{60E49718-8687-47F6-AE1C-B00CE03F46F2}"/>
              </a:ext>
            </a:extLst>
          </p:cNvPr>
          <p:cNvSpPr/>
          <p:nvPr/>
        </p:nvSpPr>
        <p:spPr>
          <a:xfrm>
            <a:off x="5197978" y="4374394"/>
            <a:ext cx="5632005" cy="1122682"/>
          </a:xfrm>
          <a:custGeom>
            <a:avLst/>
            <a:gdLst>
              <a:gd name="connsiteX0" fmla="*/ 0 w 5576788"/>
              <a:gd name="connsiteY0" fmla="*/ 0 h 1111675"/>
              <a:gd name="connsiteX1" fmla="*/ 5576788 w 5576788"/>
              <a:gd name="connsiteY1" fmla="*/ 0 h 1111675"/>
              <a:gd name="connsiteX2" fmla="*/ 5576788 w 5576788"/>
              <a:gd name="connsiteY2" fmla="*/ 1111675 h 1111675"/>
              <a:gd name="connsiteX3" fmla="*/ 0 w 5576788"/>
              <a:gd name="connsiteY3" fmla="*/ 1111675 h 1111675"/>
              <a:gd name="connsiteX4" fmla="*/ 0 w 5576788"/>
              <a:gd name="connsiteY4" fmla="*/ 0 h 11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788" h="1111675">
                <a:moveTo>
                  <a:pt x="0" y="0"/>
                </a:moveTo>
                <a:lnTo>
                  <a:pt x="5576788" y="0"/>
                </a:lnTo>
                <a:lnTo>
                  <a:pt x="5576788" y="1111675"/>
                </a:lnTo>
                <a:lnTo>
                  <a:pt x="0" y="11116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solidFill>
                  <a:schemeClr val="bg1">
                    <a:lumMod val="95000"/>
                  </a:schemeClr>
                </a:solidFill>
                <a:latin typeface="Arial" panose="020B0604020202020204" pitchFamily="34" charset="0"/>
                <a:cs typeface="Arial" panose="020B0604020202020204" pitchFamily="34" charset="0"/>
              </a:rPr>
              <a:t>Knowledge Sharing</a:t>
            </a:r>
          </a:p>
        </p:txBody>
      </p:sp>
      <p:sp>
        <p:nvSpPr>
          <p:cNvPr id="20" name="Oval 19">
            <a:extLst>
              <a:ext uri="{FF2B5EF4-FFF2-40B4-BE49-F238E27FC236}">
                <a16:creationId xmlns:a16="http://schemas.microsoft.com/office/drawing/2014/main" id="{475A37F8-B384-4F8D-80ED-BC808EF3CF08}"/>
              </a:ext>
            </a:extLst>
          </p:cNvPr>
          <p:cNvSpPr/>
          <p:nvPr/>
        </p:nvSpPr>
        <p:spPr>
          <a:xfrm>
            <a:off x="2889355" y="5462197"/>
            <a:ext cx="1160017" cy="1159775"/>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reeform: Shape 20">
            <a:extLst>
              <a:ext uri="{FF2B5EF4-FFF2-40B4-BE49-F238E27FC236}">
                <a16:creationId xmlns:a16="http://schemas.microsoft.com/office/drawing/2014/main" id="{99E6C9A4-0C50-492B-8CBA-6F3A24B199EB}"/>
              </a:ext>
            </a:extLst>
          </p:cNvPr>
          <p:cNvSpPr/>
          <p:nvPr/>
        </p:nvSpPr>
        <p:spPr>
          <a:xfrm>
            <a:off x="4436133" y="5486069"/>
            <a:ext cx="5463491" cy="1122682"/>
          </a:xfrm>
          <a:custGeom>
            <a:avLst/>
            <a:gdLst>
              <a:gd name="connsiteX0" fmla="*/ 0 w 5409926"/>
              <a:gd name="connsiteY0" fmla="*/ 0 h 1111675"/>
              <a:gd name="connsiteX1" fmla="*/ 5409926 w 5409926"/>
              <a:gd name="connsiteY1" fmla="*/ 0 h 1111675"/>
              <a:gd name="connsiteX2" fmla="*/ 5409926 w 5409926"/>
              <a:gd name="connsiteY2" fmla="*/ 1111675 h 1111675"/>
              <a:gd name="connsiteX3" fmla="*/ 0 w 5409926"/>
              <a:gd name="connsiteY3" fmla="*/ 1111675 h 1111675"/>
              <a:gd name="connsiteX4" fmla="*/ 0 w 5409926"/>
              <a:gd name="connsiteY4" fmla="*/ 0 h 11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926" h="1111675">
                <a:moveTo>
                  <a:pt x="0" y="0"/>
                </a:moveTo>
                <a:lnTo>
                  <a:pt x="5409926" y="0"/>
                </a:lnTo>
                <a:lnTo>
                  <a:pt x="5409926" y="1111675"/>
                </a:lnTo>
                <a:lnTo>
                  <a:pt x="0" y="11116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solidFill>
                  <a:schemeClr val="bg1">
                    <a:lumMod val="95000"/>
                  </a:schemeClr>
                </a:solidFill>
                <a:latin typeface="Arial" panose="020B0604020202020204" pitchFamily="34" charset="0"/>
                <a:cs typeface="Arial" panose="020B0604020202020204" pitchFamily="34" charset="0"/>
              </a:rPr>
              <a:t>Vocational and Technical Education </a:t>
            </a:r>
          </a:p>
        </p:txBody>
      </p:sp>
      <p:pic>
        <p:nvPicPr>
          <p:cNvPr id="1026" name="Picture 2" descr="Image result for innovation icon">
            <a:extLst>
              <a:ext uri="{FF2B5EF4-FFF2-40B4-BE49-F238E27FC236}">
                <a16:creationId xmlns:a16="http://schemas.microsoft.com/office/drawing/2014/main" id="{A0B1C7D6-B226-4C4A-83CF-6B550F4DE3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357" y="1854121"/>
            <a:ext cx="817639" cy="8176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aching icon">
            <a:extLst>
              <a:ext uri="{FF2B5EF4-FFF2-40B4-BE49-F238E27FC236}">
                <a16:creationId xmlns:a16="http://schemas.microsoft.com/office/drawing/2014/main" id="{CE0496A0-9D1D-4001-8DD6-9378B0362EC0}"/>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6300"/>
                    </a14:imgEffect>
                    <a14:imgEffect>
                      <a14:saturation sat="153000"/>
                    </a14:imgEffect>
                    <a14:imgEffect>
                      <a14:brightnessContrast bright="48000" contrast="-63000"/>
                    </a14:imgEffect>
                  </a14:imgLayer>
                </a14:imgProps>
              </a:ext>
              <a:ext uri="{28A0092B-C50C-407E-A947-70E740481C1C}">
                <a14:useLocalDpi xmlns:a14="http://schemas.microsoft.com/office/drawing/2010/main" val="0"/>
              </a:ext>
            </a:extLst>
          </a:blip>
          <a:srcRect/>
          <a:stretch>
            <a:fillRect/>
          </a:stretch>
        </p:blipFill>
        <p:spPr bwMode="auto">
          <a:xfrm>
            <a:off x="3920962" y="2915801"/>
            <a:ext cx="887631" cy="887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haring icon">
            <a:extLst>
              <a:ext uri="{FF2B5EF4-FFF2-40B4-BE49-F238E27FC236}">
                <a16:creationId xmlns:a16="http://schemas.microsoft.com/office/drawing/2014/main" id="{260789D3-A347-4059-BBAC-92D52E257276}"/>
              </a:ext>
            </a:extLst>
          </p:cNvPr>
          <p:cNvPicPr>
            <a:picLocks noChangeAspect="1" noChangeArrowheads="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7">
                    <a14:imgEffect>
                      <a14:brightnessContrast bright="-21000" contrast="3000"/>
                    </a14:imgEffect>
                  </a14:imgLayer>
                </a14:imgProps>
              </a:ext>
              <a:ext uri="{28A0092B-C50C-407E-A947-70E740481C1C}">
                <a14:useLocalDpi xmlns:a14="http://schemas.microsoft.com/office/drawing/2010/main" val="0"/>
              </a:ext>
            </a:extLst>
          </a:blip>
          <a:srcRect/>
          <a:stretch>
            <a:fillRect/>
          </a:stretch>
        </p:blipFill>
        <p:spPr bwMode="auto">
          <a:xfrm>
            <a:off x="3458905" y="4114363"/>
            <a:ext cx="1685224" cy="16822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chnical icon">
            <a:extLst>
              <a:ext uri="{FF2B5EF4-FFF2-40B4-BE49-F238E27FC236}">
                <a16:creationId xmlns:a16="http://schemas.microsoft.com/office/drawing/2014/main" id="{128EAABB-C6EE-4DBA-B5E5-DE42DC73423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60000"/>
                    </a14:imgEffect>
                  </a14:imgLayer>
                </a14:imgProps>
              </a:ext>
              <a:ext uri="{28A0092B-C50C-407E-A947-70E740481C1C}">
                <a14:useLocalDpi xmlns:a14="http://schemas.microsoft.com/office/drawing/2010/main" val="0"/>
              </a:ext>
            </a:extLst>
          </a:blip>
          <a:srcRect/>
          <a:stretch>
            <a:fillRect/>
          </a:stretch>
        </p:blipFill>
        <p:spPr bwMode="auto">
          <a:xfrm>
            <a:off x="2973447" y="5547186"/>
            <a:ext cx="1015590" cy="979319"/>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A06A5287-5FBE-429F-A20E-B271F83677EA}"/>
              </a:ext>
            </a:extLst>
          </p:cNvPr>
          <p:cNvCxnSpPr>
            <a:cxnSpLocks/>
          </p:cNvCxnSpPr>
          <p:nvPr/>
        </p:nvCxnSpPr>
        <p:spPr>
          <a:xfrm>
            <a:off x="-276690" y="1462878"/>
            <a:ext cx="10685763" cy="0"/>
          </a:xfrm>
          <a:prstGeom prst="line">
            <a:avLst/>
          </a:prstGeom>
          <a:ln w="57150" cap="rnd">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3385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8.33333E-7 2.59259E-6 L 0.98568 2.59259E-6 " pathEditMode="relative" rAng="0" ptsTypes="AA">
                                      <p:cBhvr>
                                        <p:cTn id="6" dur="500" fill="hold"/>
                                        <p:tgtEl>
                                          <p:spTgt spid="5"/>
                                        </p:tgtEl>
                                        <p:attrNameLst>
                                          <p:attrName>ppt_x</p:attrName>
                                          <p:attrName>ppt_y</p:attrName>
                                        </p:attrNameLst>
                                      </p:cBhvr>
                                      <p:rCtr x="49284" y="0"/>
                                    </p:animMotion>
                                  </p:childTnLst>
                                </p:cTn>
                              </p:par>
                              <p:par>
                                <p:cTn id="7" presetID="63" presetClass="path" presetSubtype="0" accel="50000" decel="50000" fill="hold" grpId="0" nodeType="withEffect">
                                  <p:stCondLst>
                                    <p:cond delay="200"/>
                                  </p:stCondLst>
                                  <p:childTnLst>
                                    <p:animMotion origin="layout" path="M -4.375E-6 2.59259E-6 L 0.98816 2.59259E-6 " pathEditMode="relative" rAng="0" ptsTypes="AA">
                                      <p:cBhvr>
                                        <p:cTn id="8" dur="500" fill="hold"/>
                                        <p:tgtEl>
                                          <p:spTgt spid="4"/>
                                        </p:tgtEl>
                                        <p:attrNameLst>
                                          <p:attrName>ppt_x</p:attrName>
                                          <p:attrName>ppt_y</p:attrName>
                                        </p:attrNameLst>
                                      </p:cBhvr>
                                      <p:rCtr x="49401" y="0"/>
                                    </p:animMotion>
                                  </p:childTnLst>
                                </p:cTn>
                              </p:par>
                            </p:childTnLst>
                          </p:cTn>
                        </p:par>
                        <p:par>
                          <p:cTn id="9" fill="hold">
                            <p:stCondLst>
                              <p:cond delay="700"/>
                            </p:stCondLst>
                            <p:childTnLst>
                              <p:par>
                                <p:cTn id="10" presetID="10" presetClass="entr" presetSubtype="0" fill="hold" grpId="0" nodeType="afterEffect">
                                  <p:stCondLst>
                                    <p:cond delay="0"/>
                                  </p:stCondLst>
                                  <p:iterate type="wd">
                                    <p:tmPct val="5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325"/>
                            </p:stCondLst>
                            <p:childTnLst>
                              <p:par>
                                <p:cTn id="14" presetID="50" presetClass="entr" presetSubtype="0" decel="10000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0" fill="hold"/>
                                        <p:tgtEl>
                                          <p:spTgt spid="30"/>
                                        </p:tgtEl>
                                        <p:attrNameLst>
                                          <p:attrName>ppt_w</p:attrName>
                                        </p:attrNameLst>
                                      </p:cBhvr>
                                      <p:tavLst>
                                        <p:tav tm="0">
                                          <p:val>
                                            <p:strVal val="#ppt_w+.3"/>
                                          </p:val>
                                        </p:tav>
                                        <p:tav tm="100000">
                                          <p:val>
                                            <p:strVal val="#ppt_w"/>
                                          </p:val>
                                        </p:tav>
                                      </p:tavLst>
                                    </p:anim>
                                    <p:anim calcmode="lin" valueType="num">
                                      <p:cBhvr>
                                        <p:cTn id="17" dur="1000" fill="hold"/>
                                        <p:tgtEl>
                                          <p:spTgt spid="30"/>
                                        </p:tgtEl>
                                        <p:attrNameLst>
                                          <p:attrName>ppt_h</p:attrName>
                                        </p:attrNameLst>
                                      </p:cBhvr>
                                      <p:tavLst>
                                        <p:tav tm="0">
                                          <p:val>
                                            <p:strVal val="#ppt_h"/>
                                          </p:val>
                                        </p:tav>
                                        <p:tav tm="100000">
                                          <p:val>
                                            <p:strVal val="#ppt_h"/>
                                          </p:val>
                                        </p:tav>
                                      </p:tavLst>
                                    </p:anim>
                                    <p:animEffect transition="in" filter="fade">
                                      <p:cBhvr>
                                        <p:cTn id="18" dur="1000"/>
                                        <p:tgtEl>
                                          <p:spTgt spid="30"/>
                                        </p:tgtEl>
                                      </p:cBhvr>
                                    </p:animEffect>
                                  </p:childTnLst>
                                </p:cTn>
                              </p:par>
                            </p:childTnLst>
                          </p:cTn>
                        </p:par>
                        <p:par>
                          <p:cTn id="19" fill="hold">
                            <p:stCondLst>
                              <p:cond delay="2325"/>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825"/>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3325"/>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childTnLst>
                                </p:cTn>
                              </p:par>
                            </p:childTnLst>
                          </p:cTn>
                        </p:par>
                        <p:par>
                          <p:cTn id="38" fill="hold">
                            <p:stCondLst>
                              <p:cond delay="3825"/>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325"/>
                            </p:stCondLst>
                            <p:childTnLst>
                              <p:par>
                                <p:cTn id="43" presetID="53" presetClass="entr" presetSubtype="16" fill="hold" nodeType="afterEffect">
                                  <p:stCondLst>
                                    <p:cond delay="0"/>
                                  </p:stCondLst>
                                  <p:childTnLst>
                                    <p:set>
                                      <p:cBhvr>
                                        <p:cTn id="44" dur="1" fill="hold">
                                          <p:stCondLst>
                                            <p:cond delay="0"/>
                                          </p:stCondLst>
                                        </p:cTn>
                                        <p:tgtEl>
                                          <p:spTgt spid="1028"/>
                                        </p:tgtEl>
                                        <p:attrNameLst>
                                          <p:attrName>style.visibility</p:attrName>
                                        </p:attrNameLst>
                                      </p:cBhvr>
                                      <p:to>
                                        <p:strVal val="visible"/>
                                      </p:to>
                                    </p:set>
                                    <p:anim calcmode="lin" valueType="num">
                                      <p:cBhvr>
                                        <p:cTn id="45" dur="500" fill="hold"/>
                                        <p:tgtEl>
                                          <p:spTgt spid="1028"/>
                                        </p:tgtEl>
                                        <p:attrNameLst>
                                          <p:attrName>ppt_w</p:attrName>
                                        </p:attrNameLst>
                                      </p:cBhvr>
                                      <p:tavLst>
                                        <p:tav tm="0">
                                          <p:val>
                                            <p:fltVal val="0"/>
                                          </p:val>
                                        </p:tav>
                                        <p:tav tm="100000">
                                          <p:val>
                                            <p:strVal val="#ppt_w"/>
                                          </p:val>
                                        </p:tav>
                                      </p:tavLst>
                                    </p:anim>
                                    <p:anim calcmode="lin" valueType="num">
                                      <p:cBhvr>
                                        <p:cTn id="46" dur="500" fill="hold"/>
                                        <p:tgtEl>
                                          <p:spTgt spid="1028"/>
                                        </p:tgtEl>
                                        <p:attrNameLst>
                                          <p:attrName>ppt_h</p:attrName>
                                        </p:attrNameLst>
                                      </p:cBhvr>
                                      <p:tavLst>
                                        <p:tav tm="0">
                                          <p:val>
                                            <p:fltVal val="0"/>
                                          </p:val>
                                        </p:tav>
                                        <p:tav tm="100000">
                                          <p:val>
                                            <p:strVal val="#ppt_h"/>
                                          </p:val>
                                        </p:tav>
                                      </p:tavLst>
                                    </p:anim>
                                    <p:animEffect transition="in" filter="fade">
                                      <p:cBhvr>
                                        <p:cTn id="47" dur="500"/>
                                        <p:tgtEl>
                                          <p:spTgt spid="1028"/>
                                        </p:tgtEl>
                                      </p:cBhvr>
                                    </p:animEffect>
                                  </p:childTnLst>
                                </p:cTn>
                              </p:par>
                              <p:par>
                                <p:cTn id="48" presetID="53" presetClass="entr" presetSubtype="16"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4825"/>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5325"/>
                            </p:stCondLst>
                            <p:childTnLst>
                              <p:par>
                                <p:cTn id="58" presetID="53" presetClass="entr" presetSubtype="16"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nodeType="withEffect">
                                  <p:stCondLst>
                                    <p:cond delay="0"/>
                                  </p:stCondLst>
                                  <p:childTnLst>
                                    <p:set>
                                      <p:cBhvr>
                                        <p:cTn id="64" dur="1" fill="hold">
                                          <p:stCondLst>
                                            <p:cond delay="0"/>
                                          </p:stCondLst>
                                        </p:cTn>
                                        <p:tgtEl>
                                          <p:spTgt spid="1030"/>
                                        </p:tgtEl>
                                        <p:attrNameLst>
                                          <p:attrName>style.visibility</p:attrName>
                                        </p:attrNameLst>
                                      </p:cBhvr>
                                      <p:to>
                                        <p:strVal val="visible"/>
                                      </p:to>
                                    </p:set>
                                    <p:anim calcmode="lin" valueType="num">
                                      <p:cBhvr>
                                        <p:cTn id="65" dur="500" fill="hold"/>
                                        <p:tgtEl>
                                          <p:spTgt spid="1030"/>
                                        </p:tgtEl>
                                        <p:attrNameLst>
                                          <p:attrName>ppt_w</p:attrName>
                                        </p:attrNameLst>
                                      </p:cBhvr>
                                      <p:tavLst>
                                        <p:tav tm="0">
                                          <p:val>
                                            <p:fltVal val="0"/>
                                          </p:val>
                                        </p:tav>
                                        <p:tav tm="100000">
                                          <p:val>
                                            <p:strVal val="#ppt_w"/>
                                          </p:val>
                                        </p:tav>
                                      </p:tavLst>
                                    </p:anim>
                                    <p:anim calcmode="lin" valueType="num">
                                      <p:cBhvr>
                                        <p:cTn id="66" dur="500" fill="hold"/>
                                        <p:tgtEl>
                                          <p:spTgt spid="1030"/>
                                        </p:tgtEl>
                                        <p:attrNameLst>
                                          <p:attrName>ppt_h</p:attrName>
                                        </p:attrNameLst>
                                      </p:cBhvr>
                                      <p:tavLst>
                                        <p:tav tm="0">
                                          <p:val>
                                            <p:fltVal val="0"/>
                                          </p:val>
                                        </p:tav>
                                        <p:tav tm="100000">
                                          <p:val>
                                            <p:strVal val="#ppt_h"/>
                                          </p:val>
                                        </p:tav>
                                      </p:tavLst>
                                    </p:anim>
                                    <p:animEffect transition="in" filter="fade">
                                      <p:cBhvr>
                                        <p:cTn id="67" dur="500"/>
                                        <p:tgtEl>
                                          <p:spTgt spid="1030"/>
                                        </p:tgtEl>
                                      </p:cBhvr>
                                    </p:animEffect>
                                  </p:childTnLst>
                                </p:cTn>
                              </p:par>
                            </p:childTnLst>
                          </p:cTn>
                        </p:par>
                        <p:par>
                          <p:cTn id="68" fill="hold">
                            <p:stCondLst>
                              <p:cond delay="5825"/>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par>
                          <p:cTn id="72" fill="hold">
                            <p:stCondLst>
                              <p:cond delay="6325"/>
                            </p:stCondLst>
                            <p:childTnLst>
                              <p:par>
                                <p:cTn id="73" presetID="53" presetClass="entr" presetSubtype="16"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par>
                                <p:cTn id="78" presetID="53" presetClass="entr" presetSubtype="16" fill="hold" nodeType="withEffect">
                                  <p:stCondLst>
                                    <p:cond delay="0"/>
                                  </p:stCondLst>
                                  <p:childTnLst>
                                    <p:set>
                                      <p:cBhvr>
                                        <p:cTn id="79" dur="1" fill="hold">
                                          <p:stCondLst>
                                            <p:cond delay="0"/>
                                          </p:stCondLst>
                                        </p:cTn>
                                        <p:tgtEl>
                                          <p:spTgt spid="1032"/>
                                        </p:tgtEl>
                                        <p:attrNameLst>
                                          <p:attrName>style.visibility</p:attrName>
                                        </p:attrNameLst>
                                      </p:cBhvr>
                                      <p:to>
                                        <p:strVal val="visible"/>
                                      </p:to>
                                    </p:set>
                                    <p:anim calcmode="lin" valueType="num">
                                      <p:cBhvr>
                                        <p:cTn id="80" dur="500" fill="hold"/>
                                        <p:tgtEl>
                                          <p:spTgt spid="1032"/>
                                        </p:tgtEl>
                                        <p:attrNameLst>
                                          <p:attrName>ppt_w</p:attrName>
                                        </p:attrNameLst>
                                      </p:cBhvr>
                                      <p:tavLst>
                                        <p:tav tm="0">
                                          <p:val>
                                            <p:fltVal val="0"/>
                                          </p:val>
                                        </p:tav>
                                        <p:tav tm="100000">
                                          <p:val>
                                            <p:strVal val="#ppt_w"/>
                                          </p:val>
                                        </p:tav>
                                      </p:tavLst>
                                    </p:anim>
                                    <p:anim calcmode="lin" valueType="num">
                                      <p:cBhvr>
                                        <p:cTn id="81" dur="500" fill="hold"/>
                                        <p:tgtEl>
                                          <p:spTgt spid="1032"/>
                                        </p:tgtEl>
                                        <p:attrNameLst>
                                          <p:attrName>ppt_h</p:attrName>
                                        </p:attrNameLst>
                                      </p:cBhvr>
                                      <p:tavLst>
                                        <p:tav tm="0">
                                          <p:val>
                                            <p:fltVal val="0"/>
                                          </p:val>
                                        </p:tav>
                                        <p:tav tm="100000">
                                          <p:val>
                                            <p:strVal val="#ppt_h"/>
                                          </p:val>
                                        </p:tav>
                                      </p:tavLst>
                                    </p:anim>
                                    <p:animEffect transition="in" filter="fade">
                                      <p:cBhvr>
                                        <p:cTn id="82" dur="500"/>
                                        <p:tgtEl>
                                          <p:spTgt spid="1032"/>
                                        </p:tgtEl>
                                      </p:cBhvr>
                                    </p:animEffect>
                                  </p:childTnLst>
                                </p:cTn>
                              </p:par>
                            </p:childTnLst>
                          </p:cTn>
                        </p:par>
                        <p:par>
                          <p:cTn id="83" fill="hold">
                            <p:stCondLst>
                              <p:cond delay="6825"/>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12" grpId="0" animBg="1"/>
      <p:bldP spid="15" grpId="0"/>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052" name="Picture 4" descr="https://images.unsplash.com/photo-1447703693928-9cd89c8d3ac5?dpr=1&amp;auto=format&amp;fit=crop&amp;w=1000&amp;q=80&amp;cs=tinysrgb&amp;ixid=dW5zcGxhc2guY29tOzs7Ozs%3D">
            <a:extLst>
              <a:ext uri="{FF2B5EF4-FFF2-40B4-BE49-F238E27FC236}">
                <a16:creationId xmlns:a16="http://schemas.microsoft.com/office/drawing/2014/main" id="{4C632586-C815-4869-9232-17204590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034" y="0"/>
            <a:ext cx="960996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E5EAE1D-41CC-4675-A854-47B7CC5B3198}"/>
              </a:ext>
            </a:extLst>
          </p:cNvPr>
          <p:cNvSpPr/>
          <p:nvPr/>
        </p:nvSpPr>
        <p:spPr>
          <a:xfrm>
            <a:off x="2582035" y="0"/>
            <a:ext cx="9609965" cy="6858000"/>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25665" y="268139"/>
            <a:ext cx="6740670" cy="1325563"/>
          </a:xfrm>
        </p:spPr>
        <p:txBody>
          <a:bodyPr>
            <a:normAutofit/>
          </a:bodyPr>
          <a:lstStyle/>
          <a:p>
            <a:r>
              <a:rPr lang="en-US" sz="4000">
                <a:solidFill>
                  <a:schemeClr val="bg1">
                    <a:lumMod val="95000"/>
                  </a:schemeClr>
                </a:solidFill>
                <a:latin typeface="Arial Black" panose="020B0A04020102020204" pitchFamily="34" charset="0"/>
              </a:rPr>
              <a:t>Areas of Emphasis for Ensuring Sustainability</a:t>
            </a:r>
            <a:endParaRPr lang="en-US" sz="4000" dirty="0">
              <a:solidFill>
                <a:schemeClr val="bg1">
                  <a:lumMod val="95000"/>
                </a:schemeClr>
              </a:solidFill>
              <a:latin typeface="Arial Black" panose="020B0A04020102020204" pitchFamily="34" charset="0"/>
            </a:endParaRPr>
          </a:p>
        </p:txBody>
      </p:sp>
      <p:sp>
        <p:nvSpPr>
          <p:cNvPr id="4" name="Parallelogram 3">
            <a:extLst>
              <a:ext uri="{FF2B5EF4-FFF2-40B4-BE49-F238E27FC236}">
                <a16:creationId xmlns:a16="http://schemas.microsoft.com/office/drawing/2014/main" id="{87A8494C-D8A3-4514-88E1-61AC8A4B0413}"/>
              </a:ext>
            </a:extLst>
          </p:cNvPr>
          <p:cNvSpPr/>
          <p:nvPr/>
        </p:nvSpPr>
        <p:spPr>
          <a:xfrm flipH="1">
            <a:off x="-1791393" y="268139"/>
            <a:ext cx="1514703" cy="1194739"/>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DF109F10-9495-44CB-8852-F4FCEF1528E3}"/>
              </a:ext>
            </a:extLst>
          </p:cNvPr>
          <p:cNvSpPr/>
          <p:nvPr/>
        </p:nvSpPr>
        <p:spPr>
          <a:xfrm flipH="1">
            <a:off x="-1207895" y="268139"/>
            <a:ext cx="1207895" cy="1194739"/>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lack and white shot of graduated student wearing cap and gown from behind, Eugene, OR (EUO)">
            <a:extLst>
              <a:ext uri="{FF2B5EF4-FFF2-40B4-BE49-F238E27FC236}">
                <a16:creationId xmlns:a16="http://schemas.microsoft.com/office/drawing/2014/main" id="{3C0B6D8D-B6E0-4460-A161-4DD5E81127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84" r="37008"/>
          <a:stretch/>
        </p:blipFill>
        <p:spPr bwMode="auto">
          <a:xfrm>
            <a:off x="0" y="0"/>
            <a:ext cx="258203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13B6A330-08E5-43B1-91AA-D10310F8F8DD}"/>
              </a:ext>
            </a:extLst>
          </p:cNvPr>
          <p:cNvCxnSpPr/>
          <p:nvPr/>
        </p:nvCxnSpPr>
        <p:spPr>
          <a:xfrm>
            <a:off x="2582034" y="0"/>
            <a:ext cx="0" cy="695801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257F402-0929-44A7-A4AA-A5C015B87BDE}"/>
              </a:ext>
            </a:extLst>
          </p:cNvPr>
          <p:cNvSpPr/>
          <p:nvPr/>
        </p:nvSpPr>
        <p:spPr>
          <a:xfrm>
            <a:off x="2301512" y="1861841"/>
            <a:ext cx="557213" cy="557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1</a:t>
            </a:r>
          </a:p>
        </p:txBody>
      </p:sp>
      <p:sp>
        <p:nvSpPr>
          <p:cNvPr id="11" name="Oval 10">
            <a:extLst>
              <a:ext uri="{FF2B5EF4-FFF2-40B4-BE49-F238E27FC236}">
                <a16:creationId xmlns:a16="http://schemas.microsoft.com/office/drawing/2014/main" id="{AC4C14D4-52FC-462F-8A5F-DF876CC32E93}"/>
              </a:ext>
            </a:extLst>
          </p:cNvPr>
          <p:cNvSpPr/>
          <p:nvPr/>
        </p:nvSpPr>
        <p:spPr>
          <a:xfrm>
            <a:off x="2314499" y="2687193"/>
            <a:ext cx="557213" cy="557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2</a:t>
            </a:r>
          </a:p>
        </p:txBody>
      </p:sp>
      <p:sp>
        <p:nvSpPr>
          <p:cNvPr id="12" name="Oval 11">
            <a:extLst>
              <a:ext uri="{FF2B5EF4-FFF2-40B4-BE49-F238E27FC236}">
                <a16:creationId xmlns:a16="http://schemas.microsoft.com/office/drawing/2014/main" id="{1DDD6E6A-CC30-4506-87BB-ED5AD9248FFB}"/>
              </a:ext>
            </a:extLst>
          </p:cNvPr>
          <p:cNvSpPr/>
          <p:nvPr/>
        </p:nvSpPr>
        <p:spPr>
          <a:xfrm>
            <a:off x="2311252" y="3512545"/>
            <a:ext cx="557213" cy="557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3</a:t>
            </a:r>
          </a:p>
        </p:txBody>
      </p:sp>
      <p:sp>
        <p:nvSpPr>
          <p:cNvPr id="13" name="Oval 12">
            <a:extLst>
              <a:ext uri="{FF2B5EF4-FFF2-40B4-BE49-F238E27FC236}">
                <a16:creationId xmlns:a16="http://schemas.microsoft.com/office/drawing/2014/main" id="{34D63FAF-880C-4B34-BEBF-5D3E0AEFC6DE}"/>
              </a:ext>
            </a:extLst>
          </p:cNvPr>
          <p:cNvSpPr/>
          <p:nvPr/>
        </p:nvSpPr>
        <p:spPr>
          <a:xfrm>
            <a:off x="2293717" y="4337897"/>
            <a:ext cx="557213" cy="557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4</a:t>
            </a:r>
          </a:p>
        </p:txBody>
      </p:sp>
      <p:sp>
        <p:nvSpPr>
          <p:cNvPr id="14" name="Oval 13">
            <a:extLst>
              <a:ext uri="{FF2B5EF4-FFF2-40B4-BE49-F238E27FC236}">
                <a16:creationId xmlns:a16="http://schemas.microsoft.com/office/drawing/2014/main" id="{F7D89F76-EE81-421C-B1E4-063885EFC1A8}"/>
              </a:ext>
            </a:extLst>
          </p:cNvPr>
          <p:cNvSpPr/>
          <p:nvPr/>
        </p:nvSpPr>
        <p:spPr>
          <a:xfrm>
            <a:off x="2319046" y="5163249"/>
            <a:ext cx="557213" cy="557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5</a:t>
            </a:r>
          </a:p>
        </p:txBody>
      </p:sp>
      <p:sp>
        <p:nvSpPr>
          <p:cNvPr id="15" name="Oval 14">
            <a:extLst>
              <a:ext uri="{FF2B5EF4-FFF2-40B4-BE49-F238E27FC236}">
                <a16:creationId xmlns:a16="http://schemas.microsoft.com/office/drawing/2014/main" id="{28889FD4-88AD-4B58-8C52-5EAB439B11AF}"/>
              </a:ext>
            </a:extLst>
          </p:cNvPr>
          <p:cNvSpPr/>
          <p:nvPr/>
        </p:nvSpPr>
        <p:spPr>
          <a:xfrm>
            <a:off x="2301511" y="5988601"/>
            <a:ext cx="557213" cy="557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6</a:t>
            </a:r>
          </a:p>
        </p:txBody>
      </p:sp>
      <p:sp>
        <p:nvSpPr>
          <p:cNvPr id="16" name="Rectangle 15">
            <a:extLst>
              <a:ext uri="{FF2B5EF4-FFF2-40B4-BE49-F238E27FC236}">
                <a16:creationId xmlns:a16="http://schemas.microsoft.com/office/drawing/2014/main" id="{EE5A633D-B400-439A-859C-212AA2CCCF6D}"/>
              </a:ext>
            </a:extLst>
          </p:cNvPr>
          <p:cNvSpPr/>
          <p:nvPr/>
        </p:nvSpPr>
        <p:spPr>
          <a:xfrm>
            <a:off x="2597652" y="1948618"/>
            <a:ext cx="5570820" cy="369332"/>
          </a:xfrm>
          <a:prstGeom prst="rect">
            <a:avLst/>
          </a:prstGeom>
        </p:spPr>
        <p:txBody>
          <a:bodyPr wrap="none">
            <a:spAutoFit/>
          </a:bodyPr>
          <a:lstStyle/>
          <a:p>
            <a:pPr marL="571500" lvl="0" algn="just"/>
            <a:r>
              <a:rPr lang="en-US" dirty="0">
                <a:solidFill>
                  <a:schemeClr val="bg1">
                    <a:lumMod val="95000"/>
                  </a:schemeClr>
                </a:solidFill>
                <a:latin typeface="Arial" panose="020B0604020202020204" pitchFamily="34" charset="0"/>
                <a:cs typeface="Arial" panose="020B0604020202020204" pitchFamily="34" charset="0"/>
              </a:rPr>
              <a:t>Real need-based Academic knowledge sharing</a:t>
            </a:r>
          </a:p>
        </p:txBody>
      </p:sp>
      <p:sp>
        <p:nvSpPr>
          <p:cNvPr id="17" name="Rectangle 16">
            <a:extLst>
              <a:ext uri="{FF2B5EF4-FFF2-40B4-BE49-F238E27FC236}">
                <a16:creationId xmlns:a16="http://schemas.microsoft.com/office/drawing/2014/main" id="{F46267A1-0BB2-429E-BE05-0E360CB35287}"/>
              </a:ext>
            </a:extLst>
          </p:cNvPr>
          <p:cNvSpPr/>
          <p:nvPr/>
        </p:nvSpPr>
        <p:spPr>
          <a:xfrm>
            <a:off x="2597652" y="2773970"/>
            <a:ext cx="4095993" cy="369332"/>
          </a:xfrm>
          <a:prstGeom prst="rect">
            <a:avLst/>
          </a:prstGeom>
        </p:spPr>
        <p:txBody>
          <a:bodyPr wrap="none">
            <a:spAutoFit/>
          </a:bodyPr>
          <a:lstStyle/>
          <a:p>
            <a:pPr marL="571500" algn="just"/>
            <a:r>
              <a:rPr lang="en-US" dirty="0">
                <a:solidFill>
                  <a:schemeClr val="bg1">
                    <a:lumMod val="95000"/>
                  </a:schemeClr>
                </a:solidFill>
                <a:latin typeface="Arial" panose="020B0604020202020204" pitchFamily="34" charset="0"/>
                <a:cs typeface="Arial" panose="020B0604020202020204" pitchFamily="34" charset="0"/>
              </a:rPr>
              <a:t>Ensuring Research collaboration</a:t>
            </a:r>
          </a:p>
        </p:txBody>
      </p:sp>
      <p:sp>
        <p:nvSpPr>
          <p:cNvPr id="18" name="Rectangle 17">
            <a:extLst>
              <a:ext uri="{FF2B5EF4-FFF2-40B4-BE49-F238E27FC236}">
                <a16:creationId xmlns:a16="http://schemas.microsoft.com/office/drawing/2014/main" id="{2168BA46-30A3-4447-A1A1-B646FFE13666}"/>
              </a:ext>
            </a:extLst>
          </p:cNvPr>
          <p:cNvSpPr/>
          <p:nvPr/>
        </p:nvSpPr>
        <p:spPr>
          <a:xfrm>
            <a:off x="2608614" y="3628986"/>
            <a:ext cx="3506088" cy="369332"/>
          </a:xfrm>
          <a:prstGeom prst="rect">
            <a:avLst/>
          </a:prstGeom>
        </p:spPr>
        <p:txBody>
          <a:bodyPr wrap="none">
            <a:spAutoFit/>
          </a:bodyPr>
          <a:lstStyle/>
          <a:p>
            <a:pPr marL="571500" algn="just"/>
            <a:r>
              <a:rPr lang="en-US" dirty="0">
                <a:solidFill>
                  <a:schemeClr val="bg1">
                    <a:lumMod val="95000"/>
                  </a:schemeClr>
                </a:solidFill>
                <a:latin typeface="Arial" panose="020B0604020202020204" pitchFamily="34" charset="0"/>
                <a:cs typeface="Arial" panose="020B0604020202020204" pitchFamily="34" charset="0"/>
              </a:rPr>
              <a:t>Industry-academia alliance</a:t>
            </a:r>
          </a:p>
        </p:txBody>
      </p:sp>
      <p:sp>
        <p:nvSpPr>
          <p:cNvPr id="19" name="Rectangle 18">
            <a:extLst>
              <a:ext uri="{FF2B5EF4-FFF2-40B4-BE49-F238E27FC236}">
                <a16:creationId xmlns:a16="http://schemas.microsoft.com/office/drawing/2014/main" id="{C7ED2FAC-11A1-4379-A3F4-087E8CB50950}"/>
              </a:ext>
            </a:extLst>
          </p:cNvPr>
          <p:cNvSpPr/>
          <p:nvPr/>
        </p:nvSpPr>
        <p:spPr>
          <a:xfrm>
            <a:off x="2608614" y="4370776"/>
            <a:ext cx="4031873" cy="369332"/>
          </a:xfrm>
          <a:prstGeom prst="rect">
            <a:avLst/>
          </a:prstGeom>
        </p:spPr>
        <p:txBody>
          <a:bodyPr wrap="none">
            <a:spAutoFit/>
          </a:bodyPr>
          <a:lstStyle/>
          <a:p>
            <a:pPr marL="571500" algn="just"/>
            <a:r>
              <a:rPr lang="en-US" dirty="0">
                <a:solidFill>
                  <a:schemeClr val="bg1">
                    <a:lumMod val="95000"/>
                  </a:schemeClr>
                </a:solidFill>
                <a:latin typeface="Arial" panose="020B0604020202020204" pitchFamily="34" charset="0"/>
                <a:cs typeface="Arial" panose="020B0604020202020204" pitchFamily="34" charset="0"/>
              </a:rPr>
              <a:t>Employability (self-employment)</a:t>
            </a:r>
          </a:p>
        </p:txBody>
      </p:sp>
      <p:sp>
        <p:nvSpPr>
          <p:cNvPr id="20" name="Rectangle 19">
            <a:extLst>
              <a:ext uri="{FF2B5EF4-FFF2-40B4-BE49-F238E27FC236}">
                <a16:creationId xmlns:a16="http://schemas.microsoft.com/office/drawing/2014/main" id="{B32AEF48-34C3-4F06-9C2C-2C552FE0446B}"/>
              </a:ext>
            </a:extLst>
          </p:cNvPr>
          <p:cNvSpPr/>
          <p:nvPr/>
        </p:nvSpPr>
        <p:spPr>
          <a:xfrm>
            <a:off x="2610397" y="5163249"/>
            <a:ext cx="6353021" cy="369332"/>
          </a:xfrm>
          <a:prstGeom prst="rect">
            <a:avLst/>
          </a:prstGeom>
        </p:spPr>
        <p:txBody>
          <a:bodyPr wrap="none">
            <a:spAutoFit/>
          </a:bodyPr>
          <a:lstStyle/>
          <a:p>
            <a:pPr marL="571500" algn="just"/>
            <a:r>
              <a:rPr lang="en-US" dirty="0">
                <a:solidFill>
                  <a:schemeClr val="bg1">
                    <a:lumMod val="95000"/>
                  </a:schemeClr>
                </a:solidFill>
                <a:latin typeface="Arial" panose="020B0604020202020204" pitchFamily="34" charset="0"/>
                <a:cs typeface="Arial" panose="020B0604020202020204" pitchFamily="34" charset="0"/>
              </a:rPr>
              <a:t>Eco-friendly Campus Operation with modern amenities</a:t>
            </a:r>
          </a:p>
        </p:txBody>
      </p:sp>
      <p:sp>
        <p:nvSpPr>
          <p:cNvPr id="23" name="Rectangle 22">
            <a:extLst>
              <a:ext uri="{FF2B5EF4-FFF2-40B4-BE49-F238E27FC236}">
                <a16:creationId xmlns:a16="http://schemas.microsoft.com/office/drawing/2014/main" id="{95B3CCCC-291A-4BF0-8E61-5A9439FE3C90}"/>
              </a:ext>
            </a:extLst>
          </p:cNvPr>
          <p:cNvSpPr/>
          <p:nvPr/>
        </p:nvSpPr>
        <p:spPr>
          <a:xfrm>
            <a:off x="2597652" y="6044016"/>
            <a:ext cx="2223686" cy="369332"/>
          </a:xfrm>
          <a:prstGeom prst="rect">
            <a:avLst/>
          </a:prstGeom>
        </p:spPr>
        <p:txBody>
          <a:bodyPr wrap="none">
            <a:spAutoFit/>
          </a:bodyPr>
          <a:lstStyle/>
          <a:p>
            <a:pPr marL="571500" algn="just"/>
            <a:r>
              <a:rPr lang="en-US" dirty="0">
                <a:solidFill>
                  <a:schemeClr val="bg1">
                    <a:lumMod val="95000"/>
                  </a:schemeClr>
                </a:solidFill>
                <a:latin typeface="Arial" panose="020B0604020202020204" pitchFamily="34" charset="0"/>
                <a:cs typeface="Arial" panose="020B0604020202020204" pitchFamily="34" charset="0"/>
              </a:rPr>
              <a:t>Public Service</a:t>
            </a:r>
          </a:p>
        </p:txBody>
      </p:sp>
    </p:spTree>
    <p:extLst>
      <p:ext uri="{BB962C8B-B14F-4D97-AF65-F5344CB8AC3E}">
        <p14:creationId xmlns:p14="http://schemas.microsoft.com/office/powerpoint/2010/main" val="3899733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8.33333E-7 2.59259E-6 L 0.89675 2.59259E-6 " pathEditMode="relative" rAng="0" ptsTypes="AA">
                                      <p:cBhvr>
                                        <p:cTn id="6" dur="500" fill="hold"/>
                                        <p:tgtEl>
                                          <p:spTgt spid="5"/>
                                        </p:tgtEl>
                                        <p:attrNameLst>
                                          <p:attrName>ppt_x</p:attrName>
                                          <p:attrName>ppt_y</p:attrName>
                                        </p:attrNameLst>
                                      </p:cBhvr>
                                      <p:rCtr x="44831" y="0"/>
                                    </p:animMotion>
                                  </p:childTnLst>
                                </p:cTn>
                              </p:par>
                              <p:par>
                                <p:cTn id="7" presetID="63" presetClass="path" presetSubtype="0" accel="50000" decel="50000" fill="hold" grpId="0" nodeType="withEffect">
                                  <p:stCondLst>
                                    <p:cond delay="200"/>
                                  </p:stCondLst>
                                  <p:childTnLst>
                                    <p:animMotion origin="layout" path="M -4.375E-6 2.59259E-6 L 0.89922 2.59259E-6 " pathEditMode="relative" rAng="0" ptsTypes="AA">
                                      <p:cBhvr>
                                        <p:cTn id="8" dur="500" fill="hold"/>
                                        <p:tgtEl>
                                          <p:spTgt spid="4"/>
                                        </p:tgtEl>
                                        <p:attrNameLst>
                                          <p:attrName>ppt_x</p:attrName>
                                          <p:attrName>ppt_y</p:attrName>
                                        </p:attrNameLst>
                                      </p:cBhvr>
                                      <p:rCtr x="44961" y="0"/>
                                    </p:animMotion>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2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2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37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42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47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52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5700"/>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par>
                          <p:cTn id="63" fill="hold">
                            <p:stCondLst>
                              <p:cond delay="62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par>
                          <p:cTn id="67" fill="hold">
                            <p:stCondLst>
                              <p:cond delay="6700"/>
                            </p:stCondLst>
                            <p:childTnLst>
                              <p:par>
                                <p:cTn id="68" presetID="5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72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8" grpId="0" animBg="1"/>
      <p:bldP spid="11" grpId="0" animBg="1"/>
      <p:bldP spid="12" grpId="0" animBg="1"/>
      <p:bldP spid="13" grpId="0" animBg="1"/>
      <p:bldP spid="14" grpId="0" animBg="1"/>
      <p:bldP spid="15" grpId="0" animBg="1"/>
      <p:bldP spid="16" grpId="0"/>
      <p:bldP spid="17" grpId="0"/>
      <p:bldP spid="18" grpId="0"/>
      <p:bldP spid="19" grpId="0"/>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ze, Labyrinth, Solution, Lost, Problem, Challenge">
            <a:extLst>
              <a:ext uri="{FF2B5EF4-FFF2-40B4-BE49-F238E27FC236}">
                <a16:creationId xmlns:a16="http://schemas.microsoft.com/office/drawing/2014/main" id="{7D57C978-EA9F-4E43-A0C2-8CA961FA4C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052765-CEB6-4D0C-B8E0-B2A4A925FB19}"/>
              </a:ext>
            </a:extLst>
          </p:cNvPr>
          <p:cNvSpPr/>
          <p:nvPr/>
        </p:nvSpPr>
        <p:spPr>
          <a:xfrm>
            <a:off x="0" y="0"/>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23859" y="119461"/>
            <a:ext cx="10791825" cy="1325563"/>
          </a:xfrm>
        </p:spPr>
        <p:txBody>
          <a:bodyPr>
            <a:normAutofit/>
          </a:bodyPr>
          <a:lstStyle/>
          <a:p>
            <a:r>
              <a:rPr lang="en-US" sz="4000" b="1" dirty="0">
                <a:solidFill>
                  <a:schemeClr val="bg1">
                    <a:lumMod val="95000"/>
                  </a:schemeClr>
                </a:solidFill>
                <a:latin typeface="Arial Black" panose="020B0A04020102020204" pitchFamily="34" charset="0"/>
              </a:rPr>
              <a:t>PRIME CHALLENGES</a:t>
            </a:r>
            <a:endParaRPr lang="en-US" sz="4000" dirty="0">
              <a:solidFill>
                <a:schemeClr val="bg1">
                  <a:lumMod val="95000"/>
                </a:schemeClr>
              </a:solidFill>
              <a:latin typeface="Arial Black" panose="020B0A04020102020204" pitchFamily="34" charset="0"/>
            </a:endParaRPr>
          </a:p>
        </p:txBody>
      </p:sp>
      <p:sp>
        <p:nvSpPr>
          <p:cNvPr id="6" name="Parallelogram 5">
            <a:extLst>
              <a:ext uri="{FF2B5EF4-FFF2-40B4-BE49-F238E27FC236}">
                <a16:creationId xmlns:a16="http://schemas.microsoft.com/office/drawing/2014/main" id="{83FB624A-81C5-44E0-A95F-B5A59CF734DE}"/>
              </a:ext>
            </a:extLst>
          </p:cNvPr>
          <p:cNvSpPr/>
          <p:nvPr/>
        </p:nvSpPr>
        <p:spPr>
          <a:xfrm flipH="1">
            <a:off x="-1702205" y="237684"/>
            <a:ext cx="1367027" cy="1034609"/>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F38B58D9-117A-4976-8AF9-86E54AA05FAF}"/>
              </a:ext>
            </a:extLst>
          </p:cNvPr>
          <p:cNvSpPr/>
          <p:nvPr/>
        </p:nvSpPr>
        <p:spPr>
          <a:xfrm flipH="1">
            <a:off x="-1090132" y="237683"/>
            <a:ext cx="1090131" cy="1034609"/>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958628C-1656-4BC7-B3E4-C9017BF70E21}"/>
              </a:ext>
            </a:extLst>
          </p:cNvPr>
          <p:cNvSpPr/>
          <p:nvPr/>
        </p:nvSpPr>
        <p:spPr>
          <a:xfrm>
            <a:off x="204785" y="1893922"/>
            <a:ext cx="3824290" cy="1789012"/>
          </a:xfrm>
          <a:prstGeom prst="rect">
            <a:avLst/>
          </a:prstGeom>
          <a:solidFill>
            <a:srgbClr val="00B050">
              <a:alpha val="39000"/>
            </a:srgbClr>
          </a:solidFill>
          <a:ln>
            <a:solidFill>
              <a:schemeClr val="bg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610" tIns="340582" rIns="340610" bIns="340582" numCol="1" spcCol="1270" anchor="ctr" anchorCtr="0">
            <a:noAutofit/>
          </a:bodyPr>
          <a:lstStyle/>
          <a:p>
            <a:pPr defTabSz="933450">
              <a:lnSpc>
                <a:spcPct val="90000"/>
              </a:lnSpc>
              <a:spcBef>
                <a:spcPct val="0"/>
              </a:spcBef>
              <a:spcAft>
                <a:spcPct val="35000"/>
              </a:spcAft>
            </a:pPr>
            <a:r>
              <a:rPr lang="en-US" dirty="0">
                <a:solidFill>
                  <a:schemeClr val="bg1">
                    <a:lumMod val="95000"/>
                  </a:schemeClr>
                </a:solidFill>
                <a:latin typeface="Arial" panose="020B0604020202020204" pitchFamily="34" charset="0"/>
                <a:cs typeface="Arial" panose="020B0604020202020204" pitchFamily="34" charset="0"/>
              </a:rPr>
              <a:t>Disciplinary organizational structure hindering integrative thinking and interdisciplinary cooperation and learning</a:t>
            </a:r>
          </a:p>
        </p:txBody>
      </p:sp>
      <p:sp>
        <p:nvSpPr>
          <p:cNvPr id="8" name="Rectangle 7">
            <a:extLst>
              <a:ext uri="{FF2B5EF4-FFF2-40B4-BE49-F238E27FC236}">
                <a16:creationId xmlns:a16="http://schemas.microsoft.com/office/drawing/2014/main" id="{75248A4B-7B0B-4279-A722-1146E3CDCA1B}"/>
              </a:ext>
            </a:extLst>
          </p:cNvPr>
          <p:cNvSpPr/>
          <p:nvPr/>
        </p:nvSpPr>
        <p:spPr>
          <a:xfrm>
            <a:off x="4154738" y="1895690"/>
            <a:ext cx="3824290" cy="1787094"/>
          </a:xfrm>
          <a:prstGeom prst="rect">
            <a:avLst/>
          </a:prstGeom>
          <a:solidFill>
            <a:srgbClr val="00B050">
              <a:alpha val="39000"/>
            </a:srgbClr>
          </a:solidFill>
          <a:ln>
            <a:solidFill>
              <a:schemeClr val="bg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610" tIns="340582" rIns="340610" bIns="340582" numCol="1" spcCol="1270" anchor="ctr" anchorCtr="0">
            <a:noAutofit/>
          </a:bodyPr>
          <a:lstStyle/>
          <a:p>
            <a:pPr defTabSz="933450">
              <a:lnSpc>
                <a:spcPct val="90000"/>
              </a:lnSpc>
              <a:spcBef>
                <a:spcPct val="0"/>
              </a:spcBef>
              <a:spcAft>
                <a:spcPct val="35000"/>
              </a:spcAft>
            </a:pPr>
            <a:r>
              <a:rPr lang="en-US" dirty="0">
                <a:solidFill>
                  <a:schemeClr val="bg1">
                    <a:lumMod val="95000"/>
                  </a:schemeClr>
                </a:solidFill>
                <a:latin typeface="Arial" panose="020B0604020202020204" pitchFamily="34" charset="0"/>
                <a:cs typeface="Arial" panose="020B0604020202020204" pitchFamily="34" charset="0"/>
              </a:rPr>
              <a:t>SD is perceived as an “add -on”, not a built-in aspect of higher education</a:t>
            </a:r>
          </a:p>
        </p:txBody>
      </p:sp>
      <p:sp>
        <p:nvSpPr>
          <p:cNvPr id="9" name="Rectangle 8">
            <a:extLst>
              <a:ext uri="{FF2B5EF4-FFF2-40B4-BE49-F238E27FC236}">
                <a16:creationId xmlns:a16="http://schemas.microsoft.com/office/drawing/2014/main" id="{835768E8-CB6F-4976-B76A-B297BA1299D5}"/>
              </a:ext>
            </a:extLst>
          </p:cNvPr>
          <p:cNvSpPr/>
          <p:nvPr/>
        </p:nvSpPr>
        <p:spPr>
          <a:xfrm>
            <a:off x="8104692" y="1893680"/>
            <a:ext cx="3824290" cy="1792064"/>
          </a:xfrm>
          <a:prstGeom prst="rect">
            <a:avLst/>
          </a:prstGeom>
          <a:solidFill>
            <a:srgbClr val="00B050">
              <a:alpha val="39000"/>
            </a:srgbClr>
          </a:solidFill>
          <a:ln>
            <a:solidFill>
              <a:schemeClr val="bg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610" tIns="340582" rIns="340610" bIns="340582" numCol="1" spcCol="1270" anchor="ctr" anchorCtr="0">
            <a:noAutofit/>
          </a:bodyPr>
          <a:lstStyle/>
          <a:p>
            <a:pPr defTabSz="933450">
              <a:lnSpc>
                <a:spcPct val="90000"/>
              </a:lnSpc>
              <a:spcBef>
                <a:spcPct val="0"/>
              </a:spcBef>
              <a:spcAft>
                <a:spcPct val="35000"/>
              </a:spcAft>
            </a:pPr>
            <a:r>
              <a:rPr lang="en-US" dirty="0">
                <a:solidFill>
                  <a:schemeClr val="bg1">
                    <a:lumMod val="95000"/>
                  </a:schemeClr>
                </a:solidFill>
                <a:latin typeface="Arial" panose="020B0604020202020204" pitchFamily="34" charset="0"/>
                <a:cs typeface="Arial" panose="020B0604020202020204" pitchFamily="34" charset="0"/>
              </a:rPr>
              <a:t>Lack of vision and prioritization /leadership of SD among higher education leaders</a:t>
            </a:r>
          </a:p>
        </p:txBody>
      </p:sp>
      <p:sp>
        <p:nvSpPr>
          <p:cNvPr id="10" name="Rectangle 9">
            <a:extLst>
              <a:ext uri="{FF2B5EF4-FFF2-40B4-BE49-F238E27FC236}">
                <a16:creationId xmlns:a16="http://schemas.microsoft.com/office/drawing/2014/main" id="{AFB3107F-3671-4B72-A62C-470A8E8A2617}"/>
              </a:ext>
            </a:extLst>
          </p:cNvPr>
          <p:cNvSpPr/>
          <p:nvPr/>
        </p:nvSpPr>
        <p:spPr>
          <a:xfrm>
            <a:off x="204785" y="3818041"/>
            <a:ext cx="3824290" cy="1854090"/>
          </a:xfrm>
          <a:prstGeom prst="rect">
            <a:avLst/>
          </a:prstGeom>
          <a:solidFill>
            <a:srgbClr val="00B050">
              <a:alpha val="39000"/>
            </a:srgbClr>
          </a:solidFill>
          <a:ln>
            <a:solidFill>
              <a:schemeClr val="bg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610" tIns="340582" rIns="340610" bIns="340582" numCol="1" spcCol="1270" anchor="ctr" anchorCtr="0">
            <a:noAutofit/>
          </a:bodyPr>
          <a:lstStyle/>
          <a:p>
            <a:pPr defTabSz="933450">
              <a:lnSpc>
                <a:spcPct val="90000"/>
              </a:lnSpc>
              <a:spcBef>
                <a:spcPct val="0"/>
              </a:spcBef>
              <a:spcAft>
                <a:spcPct val="35000"/>
              </a:spcAft>
            </a:pPr>
            <a:r>
              <a:rPr lang="en-US" dirty="0">
                <a:solidFill>
                  <a:schemeClr val="bg1">
                    <a:lumMod val="95000"/>
                  </a:schemeClr>
                </a:solidFill>
                <a:latin typeface="Arial" panose="020B0604020202020204" pitchFamily="34" charset="0"/>
                <a:cs typeface="Arial" panose="020B0604020202020204" pitchFamily="34" charset="0"/>
              </a:rPr>
              <a:t>Lack of awareness, common understanding and knowledge of sustainability in higher education and its consequences</a:t>
            </a:r>
          </a:p>
        </p:txBody>
      </p:sp>
      <p:sp>
        <p:nvSpPr>
          <p:cNvPr id="11" name="Rectangle 10">
            <a:extLst>
              <a:ext uri="{FF2B5EF4-FFF2-40B4-BE49-F238E27FC236}">
                <a16:creationId xmlns:a16="http://schemas.microsoft.com/office/drawing/2014/main" id="{11194196-510A-4D49-A0A9-AEED0879E51E}"/>
              </a:ext>
            </a:extLst>
          </p:cNvPr>
          <p:cNvSpPr/>
          <p:nvPr/>
        </p:nvSpPr>
        <p:spPr>
          <a:xfrm>
            <a:off x="4154737" y="3818040"/>
            <a:ext cx="3824292" cy="1854092"/>
          </a:xfrm>
          <a:prstGeom prst="rect">
            <a:avLst/>
          </a:prstGeom>
          <a:solidFill>
            <a:srgbClr val="00B050">
              <a:alpha val="39000"/>
            </a:srgbClr>
          </a:solidFill>
          <a:ln>
            <a:solidFill>
              <a:schemeClr val="bg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610" tIns="340582" rIns="340610" bIns="340582" numCol="1" spcCol="1270" anchor="ctr" anchorCtr="0">
            <a:noAutofit/>
          </a:bodyPr>
          <a:lstStyle/>
          <a:p>
            <a:pPr defTabSz="933450">
              <a:lnSpc>
                <a:spcPct val="90000"/>
              </a:lnSpc>
              <a:spcBef>
                <a:spcPct val="0"/>
              </a:spcBef>
              <a:spcAft>
                <a:spcPct val="35000"/>
              </a:spcAft>
            </a:pPr>
            <a:r>
              <a:rPr lang="en-US" dirty="0">
                <a:solidFill>
                  <a:schemeClr val="bg1">
                    <a:lumMod val="95000"/>
                  </a:schemeClr>
                </a:solidFill>
                <a:latin typeface="Arial" panose="020B0604020202020204" pitchFamily="34" charset="0"/>
                <a:cs typeface="Arial" panose="020B0604020202020204" pitchFamily="34" charset="0"/>
              </a:rPr>
              <a:t>Lack  of  coordination  and  vision  to  change  sustainability  policies  and  education  at government  level</a:t>
            </a:r>
          </a:p>
        </p:txBody>
      </p:sp>
      <p:sp>
        <p:nvSpPr>
          <p:cNvPr id="12" name="Rectangle 11">
            <a:extLst>
              <a:ext uri="{FF2B5EF4-FFF2-40B4-BE49-F238E27FC236}">
                <a16:creationId xmlns:a16="http://schemas.microsoft.com/office/drawing/2014/main" id="{785F9EF7-F031-47DC-A8AA-9FD116FA33A7}"/>
              </a:ext>
            </a:extLst>
          </p:cNvPr>
          <p:cNvSpPr/>
          <p:nvPr/>
        </p:nvSpPr>
        <p:spPr>
          <a:xfrm>
            <a:off x="8104692" y="3818040"/>
            <a:ext cx="3824290" cy="1854090"/>
          </a:xfrm>
          <a:prstGeom prst="rect">
            <a:avLst/>
          </a:prstGeom>
          <a:solidFill>
            <a:srgbClr val="00B050">
              <a:alpha val="39000"/>
            </a:srgbClr>
          </a:solidFill>
          <a:ln>
            <a:solidFill>
              <a:schemeClr val="bg1">
                <a:lumMod val="9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0610" tIns="340582" rIns="340610" bIns="340582" numCol="1" spcCol="1270" anchor="ctr" anchorCtr="0">
            <a:noAutofit/>
          </a:bodyPr>
          <a:lstStyle/>
          <a:p>
            <a:pPr defTabSz="933450">
              <a:lnSpc>
                <a:spcPct val="90000"/>
              </a:lnSpc>
              <a:spcBef>
                <a:spcPct val="0"/>
              </a:spcBef>
              <a:spcAft>
                <a:spcPct val="35000"/>
              </a:spcAft>
            </a:pPr>
            <a:r>
              <a:rPr lang="en-US" dirty="0">
                <a:solidFill>
                  <a:schemeClr val="bg1">
                    <a:lumMod val="95000"/>
                  </a:schemeClr>
                </a:solidFill>
                <a:latin typeface="Arial" panose="020B0604020202020204" pitchFamily="34" charset="0"/>
                <a:cs typeface="Arial" panose="020B0604020202020204" pitchFamily="34" charset="0"/>
              </a:rPr>
              <a:t>Lack  of  (financial)  resources  and  uncertainty  about  the  required  efforts/resources  to engage  and implement  sustainability</a:t>
            </a:r>
          </a:p>
        </p:txBody>
      </p:sp>
      <p:sp>
        <p:nvSpPr>
          <p:cNvPr id="16" name="TextBox 15">
            <a:extLst>
              <a:ext uri="{FF2B5EF4-FFF2-40B4-BE49-F238E27FC236}">
                <a16:creationId xmlns:a16="http://schemas.microsoft.com/office/drawing/2014/main" id="{08833463-6F05-4374-AB71-C77A8BDBC226}"/>
              </a:ext>
            </a:extLst>
          </p:cNvPr>
          <p:cNvSpPr txBox="1"/>
          <p:nvPr/>
        </p:nvSpPr>
        <p:spPr>
          <a:xfrm>
            <a:off x="2402139" y="6055800"/>
            <a:ext cx="7329487" cy="523220"/>
          </a:xfrm>
          <a:prstGeom prst="rect">
            <a:avLst/>
          </a:prstGeom>
          <a:noFill/>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Strategic combined movements are required</a:t>
            </a:r>
          </a:p>
        </p:txBody>
      </p:sp>
    </p:spTree>
    <p:extLst>
      <p:ext uri="{BB962C8B-B14F-4D97-AF65-F5344CB8AC3E}">
        <p14:creationId xmlns:p14="http://schemas.microsoft.com/office/powerpoint/2010/main" val="31216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45833E-6 -3.7037E-6 L 0.65872 -3.7037E-6 " pathEditMode="relative" rAng="0" ptsTypes="AA">
                                      <p:cBhvr>
                                        <p:cTn id="6" dur="500" fill="hold"/>
                                        <p:tgtEl>
                                          <p:spTgt spid="7"/>
                                        </p:tgtEl>
                                        <p:attrNameLst>
                                          <p:attrName>ppt_x</p:attrName>
                                          <p:attrName>ppt_y</p:attrName>
                                        </p:attrNameLst>
                                      </p:cBhvr>
                                      <p:rCtr x="32930" y="0"/>
                                    </p:animMotion>
                                  </p:childTnLst>
                                </p:cTn>
                              </p:par>
                              <p:par>
                                <p:cTn id="7" presetID="63" presetClass="path" presetSubtype="0" accel="50000" decel="50000" fill="hold" grpId="0" nodeType="withEffect">
                                  <p:stCondLst>
                                    <p:cond delay="200"/>
                                  </p:stCondLst>
                                  <p:childTnLst>
                                    <p:animMotion origin="layout" path="M 3.54167E-6 -3.7037E-6 L 0.65885 -3.7037E-6 " pathEditMode="relative" rAng="0" ptsTypes="AA">
                                      <p:cBhvr>
                                        <p:cTn id="8" dur="500" fill="hold"/>
                                        <p:tgtEl>
                                          <p:spTgt spid="6"/>
                                        </p:tgtEl>
                                        <p:attrNameLst>
                                          <p:attrName>ppt_x</p:attrName>
                                          <p:attrName>ppt_y</p:attrName>
                                        </p:attrNameLst>
                                      </p:cBhvr>
                                      <p:rCtr x="32943" y="0"/>
                                    </p:animMotion>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2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2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7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2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7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42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4" grpId="0" animBg="1"/>
      <p:bldP spid="8" grpId="0" animBg="1"/>
      <p:bldP spid="9" grpId="0" animBg="1"/>
      <p:bldP spid="10" grpId="0" animBg="1"/>
      <p:bldP spid="11" grpId="0" animBg="1"/>
      <p:bldP spid="12"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ckground, Cubes, Choice, One, Blue, Yellow, Orange">
            <a:extLst>
              <a:ext uri="{FF2B5EF4-FFF2-40B4-BE49-F238E27FC236}">
                <a16:creationId xmlns:a16="http://schemas.microsoft.com/office/drawing/2014/main" id="{B1F8CFD4-1169-4D8D-9FAB-510820579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6"/>
            <a:ext cx="12215827" cy="6862856"/>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E8F5CA11-2955-43ED-8E99-29765A269F6C}"/>
              </a:ext>
            </a:extLst>
          </p:cNvPr>
          <p:cNvSpPr/>
          <p:nvPr/>
        </p:nvSpPr>
        <p:spPr>
          <a:xfrm>
            <a:off x="0" y="0"/>
            <a:ext cx="12215826" cy="6858000"/>
          </a:xfrm>
          <a:prstGeom prst="rect">
            <a:avLst/>
          </a:prstGeom>
          <a:gradFill flip="none" rotWithShape="1">
            <a:gsLst>
              <a:gs pos="43000">
                <a:schemeClr val="tx1">
                  <a:lumMod val="0"/>
                  <a:alpha val="0"/>
                </a:schemeClr>
              </a:gs>
              <a:gs pos="65000">
                <a:schemeClr val="tx1">
                  <a:lumMod val="95000"/>
                  <a:lumOff val="5000"/>
                  <a:alpha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4745" y="200010"/>
            <a:ext cx="10515600" cy="1325563"/>
          </a:xfrm>
        </p:spPr>
        <p:txBody>
          <a:bodyPr>
            <a:normAutofit/>
          </a:bodyPr>
          <a:lstStyle/>
          <a:p>
            <a:r>
              <a:rPr lang="en-US" sz="4000" b="1" dirty="0">
                <a:solidFill>
                  <a:schemeClr val="bg1">
                    <a:lumMod val="95000"/>
                  </a:schemeClr>
                </a:solidFill>
                <a:latin typeface="Arial Black" panose="020B0A04020102020204" pitchFamily="34" charset="0"/>
              </a:rPr>
              <a:t>Prospective Strategies</a:t>
            </a:r>
          </a:p>
        </p:txBody>
      </p:sp>
      <p:sp>
        <p:nvSpPr>
          <p:cNvPr id="4" name="Rectangle 3">
            <a:extLst>
              <a:ext uri="{FF2B5EF4-FFF2-40B4-BE49-F238E27FC236}">
                <a16:creationId xmlns:a16="http://schemas.microsoft.com/office/drawing/2014/main" id="{720F07A8-B3F6-42BA-9F99-5F1D39D31FF0}"/>
              </a:ext>
            </a:extLst>
          </p:cNvPr>
          <p:cNvSpPr/>
          <p:nvPr/>
        </p:nvSpPr>
        <p:spPr>
          <a:xfrm>
            <a:off x="3509385" y="4510696"/>
            <a:ext cx="3048000" cy="2308324"/>
          </a:xfrm>
          <a:prstGeom prst="rect">
            <a:avLst/>
          </a:prstGeom>
        </p:spPr>
        <p:txBody>
          <a:bodyPr wrap="square">
            <a:spAutoFit/>
          </a:bodyPr>
          <a:lstStyle/>
          <a:p>
            <a:r>
              <a:rPr lang="en-US" dirty="0">
                <a:solidFill>
                  <a:schemeClr val="bg1">
                    <a:lumMod val="95000"/>
                  </a:schemeClr>
                </a:solidFill>
              </a:rPr>
              <a:t>The Higher Education Sustainability Initiative (HESI), through its strong association with the United Nations, may like to provide HEIs with a unique interface between higher education, science, and policy making. </a:t>
            </a:r>
          </a:p>
        </p:txBody>
      </p:sp>
      <p:sp>
        <p:nvSpPr>
          <p:cNvPr id="5" name="Rectangle 4">
            <a:extLst>
              <a:ext uri="{FF2B5EF4-FFF2-40B4-BE49-F238E27FC236}">
                <a16:creationId xmlns:a16="http://schemas.microsoft.com/office/drawing/2014/main" id="{E3A40422-E101-4BE3-8F4B-82CB350C4E78}"/>
              </a:ext>
            </a:extLst>
          </p:cNvPr>
          <p:cNvSpPr/>
          <p:nvPr/>
        </p:nvSpPr>
        <p:spPr>
          <a:xfrm>
            <a:off x="221093" y="1509873"/>
            <a:ext cx="3048000" cy="1200329"/>
          </a:xfrm>
          <a:prstGeom prst="rect">
            <a:avLst/>
          </a:prstGeom>
        </p:spPr>
        <p:txBody>
          <a:bodyPr wrap="square">
            <a:spAutoFit/>
          </a:bodyPr>
          <a:lstStyle/>
          <a:p>
            <a:r>
              <a:rPr lang="en-US" dirty="0">
                <a:solidFill>
                  <a:schemeClr val="bg1">
                    <a:lumMod val="95000"/>
                  </a:schemeClr>
                </a:solidFill>
              </a:rPr>
              <a:t>Practice Innovative Teaching-Learning and Utilizing Technology in Education</a:t>
            </a:r>
          </a:p>
          <a:p>
            <a:endParaRPr lang="en-US" dirty="0">
              <a:solidFill>
                <a:schemeClr val="bg1">
                  <a:lumMod val="95000"/>
                </a:schemeClr>
              </a:solidFill>
            </a:endParaRPr>
          </a:p>
        </p:txBody>
      </p:sp>
      <p:sp>
        <p:nvSpPr>
          <p:cNvPr id="6" name="Rectangle 5">
            <a:extLst>
              <a:ext uri="{FF2B5EF4-FFF2-40B4-BE49-F238E27FC236}">
                <a16:creationId xmlns:a16="http://schemas.microsoft.com/office/drawing/2014/main" id="{6D4A88BA-2636-491F-AF3F-FD542F21AD94}"/>
              </a:ext>
            </a:extLst>
          </p:cNvPr>
          <p:cNvSpPr/>
          <p:nvPr/>
        </p:nvSpPr>
        <p:spPr>
          <a:xfrm>
            <a:off x="214745" y="4326029"/>
            <a:ext cx="3048000" cy="1200329"/>
          </a:xfrm>
          <a:prstGeom prst="rect">
            <a:avLst/>
          </a:prstGeom>
        </p:spPr>
        <p:txBody>
          <a:bodyPr wrap="square">
            <a:spAutoFit/>
          </a:bodyPr>
          <a:lstStyle/>
          <a:p>
            <a:pPr lvl="0"/>
            <a:r>
              <a:rPr lang="en-US" dirty="0">
                <a:solidFill>
                  <a:schemeClr val="bg1">
                    <a:lumMod val="95000"/>
                  </a:schemeClr>
                </a:solidFill>
              </a:rPr>
              <a:t>Curriculum upgradation and development of other resources to teach the SDGs to students</a:t>
            </a:r>
          </a:p>
        </p:txBody>
      </p:sp>
      <p:sp>
        <p:nvSpPr>
          <p:cNvPr id="7" name="Rectangle 6">
            <a:extLst>
              <a:ext uri="{FF2B5EF4-FFF2-40B4-BE49-F238E27FC236}">
                <a16:creationId xmlns:a16="http://schemas.microsoft.com/office/drawing/2014/main" id="{63741D74-72BF-4FD2-999E-5DA7038BA2B1}"/>
              </a:ext>
            </a:extLst>
          </p:cNvPr>
          <p:cNvSpPr/>
          <p:nvPr/>
        </p:nvSpPr>
        <p:spPr>
          <a:xfrm>
            <a:off x="8890778" y="3174402"/>
            <a:ext cx="3048000" cy="923330"/>
          </a:xfrm>
          <a:prstGeom prst="rect">
            <a:avLst/>
          </a:prstGeom>
        </p:spPr>
        <p:txBody>
          <a:bodyPr wrap="square">
            <a:spAutoFit/>
          </a:bodyPr>
          <a:lstStyle/>
          <a:p>
            <a:pPr lvl="0"/>
            <a:r>
              <a:rPr lang="en-US" dirty="0">
                <a:solidFill>
                  <a:schemeClr val="bg1">
                    <a:lumMod val="95000"/>
                  </a:schemeClr>
                </a:solidFill>
              </a:rPr>
              <a:t>Exploring the opportunities by HEIs to highlight SDGs in various platforms</a:t>
            </a:r>
          </a:p>
        </p:txBody>
      </p:sp>
      <p:sp>
        <p:nvSpPr>
          <p:cNvPr id="8" name="Rectangle 7">
            <a:extLst>
              <a:ext uri="{FF2B5EF4-FFF2-40B4-BE49-F238E27FC236}">
                <a16:creationId xmlns:a16="http://schemas.microsoft.com/office/drawing/2014/main" id="{CE78BE54-880A-4B6F-89E1-0FC1627ED895}"/>
              </a:ext>
            </a:extLst>
          </p:cNvPr>
          <p:cNvSpPr/>
          <p:nvPr/>
        </p:nvSpPr>
        <p:spPr>
          <a:xfrm>
            <a:off x="8890777" y="1506027"/>
            <a:ext cx="3048001" cy="1477328"/>
          </a:xfrm>
          <a:prstGeom prst="rect">
            <a:avLst/>
          </a:prstGeom>
        </p:spPr>
        <p:txBody>
          <a:bodyPr wrap="square">
            <a:spAutoFit/>
          </a:bodyPr>
          <a:lstStyle/>
          <a:p>
            <a:pPr lvl="0"/>
            <a:r>
              <a:rPr lang="en-US" dirty="0">
                <a:solidFill>
                  <a:schemeClr val="bg1">
                    <a:lumMod val="95000"/>
                  </a:schemeClr>
                </a:solidFill>
              </a:rPr>
              <a:t>Encouraging teachers and students towards extensive research on SDGs, specially related to higher education and employment</a:t>
            </a:r>
          </a:p>
        </p:txBody>
      </p:sp>
      <p:sp>
        <p:nvSpPr>
          <p:cNvPr id="9" name="Rectangle 8">
            <a:extLst>
              <a:ext uri="{FF2B5EF4-FFF2-40B4-BE49-F238E27FC236}">
                <a16:creationId xmlns:a16="http://schemas.microsoft.com/office/drawing/2014/main" id="{A68386B3-AB4D-48D8-9CD6-AD655364914D}"/>
              </a:ext>
            </a:extLst>
          </p:cNvPr>
          <p:cNvSpPr/>
          <p:nvPr/>
        </p:nvSpPr>
        <p:spPr>
          <a:xfrm>
            <a:off x="221092" y="1506027"/>
            <a:ext cx="3048000" cy="1754326"/>
          </a:xfrm>
          <a:prstGeom prst="rect">
            <a:avLst/>
          </a:prstGeom>
        </p:spPr>
        <p:txBody>
          <a:bodyPr wrap="square">
            <a:spAutoFit/>
          </a:bodyPr>
          <a:lstStyle/>
          <a:p>
            <a:pPr lvl="0"/>
            <a:r>
              <a:rPr lang="en-US" dirty="0">
                <a:solidFill>
                  <a:schemeClr val="bg1">
                    <a:lumMod val="95000"/>
                  </a:schemeClr>
                </a:solidFill>
              </a:rPr>
              <a:t>Exchange programs, both academic and cultural (for both teachers and students) with other universities of the region, at first, and then rest of the world </a:t>
            </a:r>
          </a:p>
        </p:txBody>
      </p:sp>
      <p:sp>
        <p:nvSpPr>
          <p:cNvPr id="10" name="Rectangle 9">
            <a:extLst>
              <a:ext uri="{FF2B5EF4-FFF2-40B4-BE49-F238E27FC236}">
                <a16:creationId xmlns:a16="http://schemas.microsoft.com/office/drawing/2014/main" id="{DA52C92C-27E8-4FDA-838B-84D4F6806F0C}"/>
              </a:ext>
            </a:extLst>
          </p:cNvPr>
          <p:cNvSpPr/>
          <p:nvPr/>
        </p:nvSpPr>
        <p:spPr>
          <a:xfrm>
            <a:off x="6926552" y="4518167"/>
            <a:ext cx="3048000" cy="1477328"/>
          </a:xfrm>
          <a:prstGeom prst="rect">
            <a:avLst/>
          </a:prstGeom>
        </p:spPr>
        <p:txBody>
          <a:bodyPr wrap="square">
            <a:spAutoFit/>
          </a:bodyPr>
          <a:lstStyle/>
          <a:p>
            <a:pPr lvl="0"/>
            <a:r>
              <a:rPr lang="en-US" dirty="0">
                <a:solidFill>
                  <a:schemeClr val="bg1">
                    <a:lumMod val="95000"/>
                  </a:schemeClr>
                </a:solidFill>
              </a:rPr>
              <a:t>Research collaboration with foreign and local universities to connect with the research environment on other universities </a:t>
            </a:r>
          </a:p>
        </p:txBody>
      </p:sp>
      <p:sp>
        <p:nvSpPr>
          <p:cNvPr id="11" name="Rectangle 10">
            <a:extLst>
              <a:ext uri="{FF2B5EF4-FFF2-40B4-BE49-F238E27FC236}">
                <a16:creationId xmlns:a16="http://schemas.microsoft.com/office/drawing/2014/main" id="{9103FAD1-102E-433A-B99A-31A9B741B396}"/>
              </a:ext>
            </a:extLst>
          </p:cNvPr>
          <p:cNvSpPr/>
          <p:nvPr/>
        </p:nvSpPr>
        <p:spPr>
          <a:xfrm>
            <a:off x="195521" y="4314124"/>
            <a:ext cx="3048000" cy="1754326"/>
          </a:xfrm>
          <a:prstGeom prst="rect">
            <a:avLst/>
          </a:prstGeom>
        </p:spPr>
        <p:txBody>
          <a:bodyPr wrap="square">
            <a:spAutoFit/>
          </a:bodyPr>
          <a:lstStyle/>
          <a:p>
            <a:pPr lvl="0"/>
            <a:r>
              <a:rPr lang="en-US" dirty="0">
                <a:solidFill>
                  <a:schemeClr val="bg1">
                    <a:lumMod val="95000"/>
                  </a:schemeClr>
                </a:solidFill>
              </a:rPr>
              <a:t>Adopting and replicating the best quality practices by various higher education institutions of the globe to ensure quality in everywhere in the institution</a:t>
            </a:r>
          </a:p>
        </p:txBody>
      </p:sp>
      <p:sp>
        <p:nvSpPr>
          <p:cNvPr id="12" name="Rectangle 11">
            <a:extLst>
              <a:ext uri="{FF2B5EF4-FFF2-40B4-BE49-F238E27FC236}">
                <a16:creationId xmlns:a16="http://schemas.microsoft.com/office/drawing/2014/main" id="{731F9C38-ED55-4329-AB89-446E912E1EB9}"/>
              </a:ext>
            </a:extLst>
          </p:cNvPr>
          <p:cNvSpPr/>
          <p:nvPr/>
        </p:nvSpPr>
        <p:spPr>
          <a:xfrm>
            <a:off x="6931435" y="4510696"/>
            <a:ext cx="2947136" cy="2031325"/>
          </a:xfrm>
          <a:prstGeom prst="rect">
            <a:avLst/>
          </a:prstGeom>
        </p:spPr>
        <p:txBody>
          <a:bodyPr wrap="square">
            <a:spAutoFit/>
          </a:bodyPr>
          <a:lstStyle/>
          <a:p>
            <a:pPr lvl="0"/>
            <a:r>
              <a:rPr lang="en-US" dirty="0">
                <a:solidFill>
                  <a:schemeClr val="bg1">
                    <a:lumMod val="95000"/>
                  </a:schemeClr>
                </a:solidFill>
              </a:rPr>
              <a:t>Shaping the curricula, as per requirement of the industry and future employment market and as per predicted future research requirements based on advanced technological development</a:t>
            </a:r>
          </a:p>
        </p:txBody>
      </p:sp>
      <p:sp>
        <p:nvSpPr>
          <p:cNvPr id="13" name="Rectangle 12">
            <a:extLst>
              <a:ext uri="{FF2B5EF4-FFF2-40B4-BE49-F238E27FC236}">
                <a16:creationId xmlns:a16="http://schemas.microsoft.com/office/drawing/2014/main" id="{4CDA31D9-E9A1-4425-844C-3703FC93C0B5}"/>
              </a:ext>
            </a:extLst>
          </p:cNvPr>
          <p:cNvSpPr/>
          <p:nvPr/>
        </p:nvSpPr>
        <p:spPr>
          <a:xfrm>
            <a:off x="8890778" y="1509872"/>
            <a:ext cx="3048000" cy="1200329"/>
          </a:xfrm>
          <a:prstGeom prst="rect">
            <a:avLst/>
          </a:prstGeom>
        </p:spPr>
        <p:txBody>
          <a:bodyPr wrap="square">
            <a:spAutoFit/>
          </a:bodyPr>
          <a:lstStyle/>
          <a:p>
            <a:pPr lvl="0"/>
            <a:r>
              <a:rPr lang="en-US" dirty="0">
                <a:solidFill>
                  <a:schemeClr val="bg1">
                    <a:lumMod val="95000"/>
                  </a:schemeClr>
                </a:solidFill>
              </a:rPr>
              <a:t>Promoting and ensuring skills-based (both IT and others) higher education as well as secondary education</a:t>
            </a:r>
          </a:p>
        </p:txBody>
      </p:sp>
      <p:grpSp>
        <p:nvGrpSpPr>
          <p:cNvPr id="61" name="Group 60">
            <a:extLst>
              <a:ext uri="{FF2B5EF4-FFF2-40B4-BE49-F238E27FC236}">
                <a16:creationId xmlns:a16="http://schemas.microsoft.com/office/drawing/2014/main" id="{C04D84FB-5D9D-4AAB-BB9E-E35C8173DE8B}"/>
              </a:ext>
            </a:extLst>
          </p:cNvPr>
          <p:cNvGrpSpPr/>
          <p:nvPr/>
        </p:nvGrpSpPr>
        <p:grpSpPr>
          <a:xfrm>
            <a:off x="2200275" y="3293542"/>
            <a:ext cx="1523418" cy="1032487"/>
            <a:chOff x="2200275" y="3196557"/>
            <a:chExt cx="1523418" cy="1032487"/>
          </a:xfrm>
        </p:grpSpPr>
        <p:cxnSp>
          <p:nvCxnSpPr>
            <p:cNvPr id="32" name="Straight Connector 31">
              <a:extLst>
                <a:ext uri="{FF2B5EF4-FFF2-40B4-BE49-F238E27FC236}">
                  <a16:creationId xmlns:a16="http://schemas.microsoft.com/office/drawing/2014/main" id="{527611A4-E6FD-4999-86FC-6568489DCCA8}"/>
                </a:ext>
              </a:extLst>
            </p:cNvPr>
            <p:cNvCxnSpPr>
              <a:cxnSpLocks/>
            </p:cNvCxnSpPr>
            <p:nvPr/>
          </p:nvCxnSpPr>
          <p:spPr>
            <a:xfrm flipH="1">
              <a:off x="3262745" y="3268163"/>
              <a:ext cx="3698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53EB5F-B18A-4A97-B597-B2FC43F826ED}"/>
                </a:ext>
              </a:extLst>
            </p:cNvPr>
            <p:cNvCxnSpPr>
              <a:cxnSpLocks/>
            </p:cNvCxnSpPr>
            <p:nvPr/>
          </p:nvCxnSpPr>
          <p:spPr>
            <a:xfrm flipH="1">
              <a:off x="2200275" y="3267994"/>
              <a:ext cx="1076760" cy="96105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BD0B11FC-10B1-428A-A4F2-0C1721657875}"/>
                </a:ext>
              </a:extLst>
            </p:cNvPr>
            <p:cNvSpPr/>
            <p:nvPr/>
          </p:nvSpPr>
          <p:spPr>
            <a:xfrm>
              <a:off x="3580818" y="319655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3" name="Group 3072">
            <a:extLst>
              <a:ext uri="{FF2B5EF4-FFF2-40B4-BE49-F238E27FC236}">
                <a16:creationId xmlns:a16="http://schemas.microsoft.com/office/drawing/2014/main" id="{E86D321E-ADDB-430F-9AAA-0F6E237C2559}"/>
              </a:ext>
            </a:extLst>
          </p:cNvPr>
          <p:cNvGrpSpPr/>
          <p:nvPr/>
        </p:nvGrpSpPr>
        <p:grpSpPr>
          <a:xfrm>
            <a:off x="4838261" y="3336402"/>
            <a:ext cx="748152" cy="1174294"/>
            <a:chOff x="4838261" y="3239417"/>
            <a:chExt cx="748152" cy="1174294"/>
          </a:xfrm>
        </p:grpSpPr>
        <p:cxnSp>
          <p:nvCxnSpPr>
            <p:cNvPr id="37" name="Straight Connector 36">
              <a:extLst>
                <a:ext uri="{FF2B5EF4-FFF2-40B4-BE49-F238E27FC236}">
                  <a16:creationId xmlns:a16="http://schemas.microsoft.com/office/drawing/2014/main" id="{B7174A6C-2266-4C6A-B8B0-2201C1CAF5B9}"/>
                </a:ext>
              </a:extLst>
            </p:cNvPr>
            <p:cNvCxnSpPr>
              <a:cxnSpLocks/>
            </p:cNvCxnSpPr>
            <p:nvPr/>
          </p:nvCxnSpPr>
          <p:spPr>
            <a:xfrm>
              <a:off x="4895416" y="3296735"/>
              <a:ext cx="331872" cy="17897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D284A52-7317-4B36-9D66-1DCC0B6D6AE6}"/>
                </a:ext>
              </a:extLst>
            </p:cNvPr>
            <p:cNvCxnSpPr>
              <a:cxnSpLocks/>
            </p:cNvCxnSpPr>
            <p:nvPr/>
          </p:nvCxnSpPr>
          <p:spPr>
            <a:xfrm flipH="1" flipV="1">
              <a:off x="5227289" y="3475709"/>
              <a:ext cx="359124" cy="93800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5EBE1D3-7594-435B-B6B8-83AA0C42BEF2}"/>
                </a:ext>
              </a:extLst>
            </p:cNvPr>
            <p:cNvSpPr/>
            <p:nvPr/>
          </p:nvSpPr>
          <p:spPr>
            <a:xfrm>
              <a:off x="4838261" y="3239417"/>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2FED8850-55DF-4C30-A029-361B9C20F0B2}"/>
              </a:ext>
            </a:extLst>
          </p:cNvPr>
          <p:cNvGrpSpPr/>
          <p:nvPr/>
        </p:nvGrpSpPr>
        <p:grpSpPr>
          <a:xfrm>
            <a:off x="5146231" y="1942283"/>
            <a:ext cx="3440557" cy="401863"/>
            <a:chOff x="5146231" y="1845298"/>
            <a:chExt cx="3440557" cy="401863"/>
          </a:xfrm>
        </p:grpSpPr>
        <p:cxnSp>
          <p:nvCxnSpPr>
            <p:cNvPr id="44" name="Straight Connector 43">
              <a:extLst>
                <a:ext uri="{FF2B5EF4-FFF2-40B4-BE49-F238E27FC236}">
                  <a16:creationId xmlns:a16="http://schemas.microsoft.com/office/drawing/2014/main" id="{102B97F3-C5CA-4BA9-81A4-2B8CEA142561}"/>
                </a:ext>
              </a:extLst>
            </p:cNvPr>
            <p:cNvCxnSpPr>
              <a:cxnSpLocks/>
            </p:cNvCxnSpPr>
            <p:nvPr/>
          </p:nvCxnSpPr>
          <p:spPr>
            <a:xfrm flipV="1">
              <a:off x="5203386" y="1845298"/>
              <a:ext cx="0" cy="31630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154A3C6-3383-4076-B44D-80EF74CC36E1}"/>
                </a:ext>
              </a:extLst>
            </p:cNvPr>
            <p:cNvCxnSpPr>
              <a:cxnSpLocks/>
            </p:cNvCxnSpPr>
            <p:nvPr/>
          </p:nvCxnSpPr>
          <p:spPr>
            <a:xfrm flipH="1">
              <a:off x="5181817" y="1859586"/>
              <a:ext cx="340497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734B73D3-D28B-4EAA-9EB6-7054EEFA861C}"/>
                </a:ext>
              </a:extLst>
            </p:cNvPr>
            <p:cNvSpPr/>
            <p:nvPr/>
          </p:nvSpPr>
          <p:spPr>
            <a:xfrm>
              <a:off x="5146231" y="2104286"/>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2" name="Group 3071">
            <a:extLst>
              <a:ext uri="{FF2B5EF4-FFF2-40B4-BE49-F238E27FC236}">
                <a16:creationId xmlns:a16="http://schemas.microsoft.com/office/drawing/2014/main" id="{2AA3884B-CC6D-4592-A9FC-A1646D7A8D7C}"/>
              </a:ext>
            </a:extLst>
          </p:cNvPr>
          <p:cNvGrpSpPr/>
          <p:nvPr/>
        </p:nvGrpSpPr>
        <p:grpSpPr>
          <a:xfrm>
            <a:off x="5428589" y="3009185"/>
            <a:ext cx="2438052" cy="1421383"/>
            <a:chOff x="5428589" y="2912200"/>
            <a:chExt cx="2438052" cy="1421383"/>
          </a:xfrm>
        </p:grpSpPr>
        <p:cxnSp>
          <p:nvCxnSpPr>
            <p:cNvPr id="49" name="Straight Connector 48">
              <a:extLst>
                <a:ext uri="{FF2B5EF4-FFF2-40B4-BE49-F238E27FC236}">
                  <a16:creationId xmlns:a16="http://schemas.microsoft.com/office/drawing/2014/main" id="{AE77D46E-0C05-49A5-85A1-8D0585A26250}"/>
                </a:ext>
              </a:extLst>
            </p:cNvPr>
            <p:cNvCxnSpPr>
              <a:cxnSpLocks/>
            </p:cNvCxnSpPr>
            <p:nvPr/>
          </p:nvCxnSpPr>
          <p:spPr>
            <a:xfrm>
              <a:off x="5485744" y="2969518"/>
              <a:ext cx="500719" cy="14533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7DD3B5-9574-4190-95D1-9032408991C2}"/>
                </a:ext>
              </a:extLst>
            </p:cNvPr>
            <p:cNvCxnSpPr>
              <a:cxnSpLocks/>
            </p:cNvCxnSpPr>
            <p:nvPr/>
          </p:nvCxnSpPr>
          <p:spPr>
            <a:xfrm flipH="1" flipV="1">
              <a:off x="5986464" y="3114855"/>
              <a:ext cx="1880177" cy="121872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9B32E343-94E9-4040-B32D-680C95F68EE7}"/>
                </a:ext>
              </a:extLst>
            </p:cNvPr>
            <p:cNvSpPr/>
            <p:nvPr/>
          </p:nvSpPr>
          <p:spPr>
            <a:xfrm>
              <a:off x="5428589" y="2912200"/>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8A88CB77-B9EA-4DB3-8A7A-53E0457DBBEB}"/>
              </a:ext>
            </a:extLst>
          </p:cNvPr>
          <p:cNvGrpSpPr/>
          <p:nvPr/>
        </p:nvGrpSpPr>
        <p:grpSpPr>
          <a:xfrm>
            <a:off x="5593684" y="2398534"/>
            <a:ext cx="2993104" cy="1080743"/>
            <a:chOff x="5593684" y="2301549"/>
            <a:chExt cx="2993104" cy="1080743"/>
          </a:xfrm>
        </p:grpSpPr>
        <p:cxnSp>
          <p:nvCxnSpPr>
            <p:cNvPr id="54" name="Straight Connector 53">
              <a:extLst>
                <a:ext uri="{FF2B5EF4-FFF2-40B4-BE49-F238E27FC236}">
                  <a16:creationId xmlns:a16="http://schemas.microsoft.com/office/drawing/2014/main" id="{AF7E320F-66E7-4A7D-A034-28AFCCB1AE83}"/>
                </a:ext>
              </a:extLst>
            </p:cNvPr>
            <p:cNvCxnSpPr>
              <a:cxnSpLocks/>
            </p:cNvCxnSpPr>
            <p:nvPr/>
          </p:nvCxnSpPr>
          <p:spPr>
            <a:xfrm flipV="1">
              <a:off x="5650839" y="2304533"/>
              <a:ext cx="541115" cy="21988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BD84C75-D8C5-4DC8-8FCE-A40271D85320}"/>
                </a:ext>
              </a:extLst>
            </p:cNvPr>
            <p:cNvCxnSpPr>
              <a:cxnSpLocks/>
            </p:cNvCxnSpPr>
            <p:nvPr/>
          </p:nvCxnSpPr>
          <p:spPr>
            <a:xfrm flipH="1" flipV="1">
              <a:off x="6179395" y="2301549"/>
              <a:ext cx="2407393" cy="108074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56C889EF-1F5E-447A-826A-1C480FE94DB8}"/>
                </a:ext>
              </a:extLst>
            </p:cNvPr>
            <p:cNvSpPr/>
            <p:nvPr/>
          </p:nvSpPr>
          <p:spPr>
            <a:xfrm>
              <a:off x="5593684" y="2467100"/>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BEA2810-7B34-412E-92C5-ABBD6987E3C1}"/>
              </a:ext>
            </a:extLst>
          </p:cNvPr>
          <p:cNvGrpSpPr/>
          <p:nvPr/>
        </p:nvGrpSpPr>
        <p:grpSpPr>
          <a:xfrm>
            <a:off x="3277034" y="1827424"/>
            <a:ext cx="966349" cy="384109"/>
            <a:chOff x="3277034" y="1730439"/>
            <a:chExt cx="966349" cy="384109"/>
          </a:xfrm>
        </p:grpSpPr>
        <p:cxnSp>
          <p:nvCxnSpPr>
            <p:cNvPr id="15" name="Straight Connector 14">
              <a:extLst>
                <a:ext uri="{FF2B5EF4-FFF2-40B4-BE49-F238E27FC236}">
                  <a16:creationId xmlns:a16="http://schemas.microsoft.com/office/drawing/2014/main" id="{EE74ACF9-BBA9-4DC3-9394-F9F0B4CF1FE5}"/>
                </a:ext>
              </a:extLst>
            </p:cNvPr>
            <p:cNvCxnSpPr>
              <a:cxnSpLocks/>
            </p:cNvCxnSpPr>
            <p:nvPr/>
          </p:nvCxnSpPr>
          <p:spPr>
            <a:xfrm flipH="1" flipV="1">
              <a:off x="4014787" y="1730439"/>
              <a:ext cx="142876" cy="29855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ABF491-C315-4C94-B5AA-54B0899ECD5E}"/>
                </a:ext>
              </a:extLst>
            </p:cNvPr>
            <p:cNvCxnSpPr>
              <a:cxnSpLocks/>
            </p:cNvCxnSpPr>
            <p:nvPr/>
          </p:nvCxnSpPr>
          <p:spPr>
            <a:xfrm flipH="1">
              <a:off x="3277034" y="1744727"/>
              <a:ext cx="752041"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24D00C5-99A0-42F6-A558-7B0F43D78536}"/>
                </a:ext>
              </a:extLst>
            </p:cNvPr>
            <p:cNvSpPr/>
            <p:nvPr/>
          </p:nvSpPr>
          <p:spPr>
            <a:xfrm>
              <a:off x="4100508" y="1971673"/>
              <a:ext cx="142875" cy="1428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Parallelogram 39">
            <a:extLst>
              <a:ext uri="{FF2B5EF4-FFF2-40B4-BE49-F238E27FC236}">
                <a16:creationId xmlns:a16="http://schemas.microsoft.com/office/drawing/2014/main" id="{9277DF95-1C7D-46DC-8E67-6970D374BCEB}"/>
              </a:ext>
            </a:extLst>
          </p:cNvPr>
          <p:cNvSpPr/>
          <p:nvPr/>
        </p:nvSpPr>
        <p:spPr>
          <a:xfrm flipH="1">
            <a:off x="-1702205" y="237684"/>
            <a:ext cx="1367027" cy="1034609"/>
          </a:xfrm>
          <a:prstGeom prst="parallelogram">
            <a:avLst>
              <a:gd name="adj" fmla="val 880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7EE86A1-CC95-4676-BC5B-AAA708F1DEAC}"/>
              </a:ext>
            </a:extLst>
          </p:cNvPr>
          <p:cNvSpPr/>
          <p:nvPr/>
        </p:nvSpPr>
        <p:spPr>
          <a:xfrm flipH="1">
            <a:off x="-1090132" y="237683"/>
            <a:ext cx="1090131" cy="1034609"/>
          </a:xfrm>
          <a:prstGeom prst="parallelogram">
            <a:avLst>
              <a:gd name="adj" fmla="val 880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920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45833E-6 -3.7037E-6 L 0.79805 -3.7037E-6 " pathEditMode="relative" rAng="0" ptsTypes="AA">
                                      <p:cBhvr>
                                        <p:cTn id="6" dur="500" fill="hold"/>
                                        <p:tgtEl>
                                          <p:spTgt spid="41"/>
                                        </p:tgtEl>
                                        <p:attrNameLst>
                                          <p:attrName>ppt_x</p:attrName>
                                          <p:attrName>ppt_y</p:attrName>
                                        </p:attrNameLst>
                                      </p:cBhvr>
                                      <p:rCtr x="39896" y="0"/>
                                    </p:animMotion>
                                  </p:childTnLst>
                                </p:cTn>
                              </p:par>
                              <p:par>
                                <p:cTn id="7" presetID="63" presetClass="path" presetSubtype="0" accel="50000" decel="50000" fill="hold" grpId="0" nodeType="withEffect">
                                  <p:stCondLst>
                                    <p:cond delay="200"/>
                                  </p:stCondLst>
                                  <p:childTnLst>
                                    <p:animMotion origin="layout" path="M 3.54167E-6 -3.7037E-6 L 0.79935 -3.7037E-6 " pathEditMode="relative" rAng="0" ptsTypes="AA">
                                      <p:cBhvr>
                                        <p:cTn id="8" dur="500" fill="hold"/>
                                        <p:tgtEl>
                                          <p:spTgt spid="40"/>
                                        </p:tgtEl>
                                        <p:attrNameLst>
                                          <p:attrName>ppt_x</p:attrName>
                                          <p:attrName>ppt_y</p:attrName>
                                        </p:attrNameLst>
                                      </p:cBhvr>
                                      <p:rCtr x="39961" y="0"/>
                                    </p:animMotion>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200"/>
                            </p:stCondLst>
                            <p:childTnLst>
                              <p:par>
                                <p:cTn id="14" presetID="22" presetClass="entr" presetSubtype="2"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childTnLst>
                          </p:cTn>
                        </p:par>
                        <p:par>
                          <p:cTn id="17" fill="hold">
                            <p:stCondLst>
                              <p:cond delay="17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200"/>
                            </p:stCondLst>
                            <p:childTnLst>
                              <p:par>
                                <p:cTn id="22" presetID="22" presetClass="entr" presetSubtype="2" fill="hold"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right)">
                                      <p:cBhvr>
                                        <p:cTn id="24" dur="500"/>
                                        <p:tgtEl>
                                          <p:spTgt spid="61"/>
                                        </p:tgtEl>
                                      </p:cBhvr>
                                    </p:animEffect>
                                  </p:childTnLst>
                                </p:cTn>
                              </p:par>
                            </p:childTnLst>
                          </p:cTn>
                        </p:par>
                        <p:par>
                          <p:cTn id="25" fill="hold">
                            <p:stCondLst>
                              <p:cond delay="27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200"/>
                            </p:stCondLst>
                            <p:childTnLst>
                              <p:par>
                                <p:cTn id="30" presetID="22" presetClass="entr" presetSubtype="1" fill="hold" nodeType="afterEffect">
                                  <p:stCondLst>
                                    <p:cond delay="0"/>
                                  </p:stCondLst>
                                  <p:childTnLst>
                                    <p:set>
                                      <p:cBhvr>
                                        <p:cTn id="31" dur="1" fill="hold">
                                          <p:stCondLst>
                                            <p:cond delay="0"/>
                                          </p:stCondLst>
                                        </p:cTn>
                                        <p:tgtEl>
                                          <p:spTgt spid="3073"/>
                                        </p:tgtEl>
                                        <p:attrNameLst>
                                          <p:attrName>style.visibility</p:attrName>
                                        </p:attrNameLst>
                                      </p:cBhvr>
                                      <p:to>
                                        <p:strVal val="visible"/>
                                      </p:to>
                                    </p:set>
                                    <p:animEffect transition="in" filter="wipe(up)">
                                      <p:cBhvr>
                                        <p:cTn id="32" dur="500"/>
                                        <p:tgtEl>
                                          <p:spTgt spid="3073"/>
                                        </p:tgtEl>
                                      </p:cBhvr>
                                    </p:animEffect>
                                  </p:childTnLst>
                                </p:cTn>
                              </p:par>
                            </p:childTnLst>
                          </p:cTn>
                        </p:par>
                        <p:par>
                          <p:cTn id="33" fill="hold">
                            <p:stCondLst>
                              <p:cond delay="37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4200"/>
                            </p:stCondLst>
                            <p:childTnLst>
                              <p:par>
                                <p:cTn id="38" presetID="22" presetClass="entr" presetSubtype="8" fill="hold" nodeType="afterEffect">
                                  <p:stCondLst>
                                    <p:cond delay="0"/>
                                  </p:stCondLst>
                                  <p:childTnLst>
                                    <p:set>
                                      <p:cBhvr>
                                        <p:cTn id="39" dur="1" fill="hold">
                                          <p:stCondLst>
                                            <p:cond delay="0"/>
                                          </p:stCondLst>
                                        </p:cTn>
                                        <p:tgtEl>
                                          <p:spTgt spid="3072"/>
                                        </p:tgtEl>
                                        <p:attrNameLst>
                                          <p:attrName>style.visibility</p:attrName>
                                        </p:attrNameLst>
                                      </p:cBhvr>
                                      <p:to>
                                        <p:strVal val="visible"/>
                                      </p:to>
                                    </p:set>
                                    <p:animEffect transition="in" filter="wipe(left)">
                                      <p:cBhvr>
                                        <p:cTn id="40" dur="500"/>
                                        <p:tgtEl>
                                          <p:spTgt spid="3072"/>
                                        </p:tgtEl>
                                      </p:cBhvr>
                                    </p:animEffect>
                                  </p:childTnLst>
                                </p:cTn>
                              </p:par>
                            </p:childTnLst>
                          </p:cTn>
                        </p:par>
                        <p:par>
                          <p:cTn id="41" fill="hold">
                            <p:stCondLst>
                              <p:cond delay="47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5200"/>
                            </p:stCondLst>
                            <p:childTnLst>
                              <p:par>
                                <p:cTn id="46" presetID="22" presetClass="entr" presetSubtype="8"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childTnLst>
                          </p:cTn>
                        </p:par>
                        <p:par>
                          <p:cTn id="49" fill="hold">
                            <p:stCondLst>
                              <p:cond delay="570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6200"/>
                            </p:stCondLst>
                            <p:childTnLst>
                              <p:par>
                                <p:cTn id="54" presetID="22" presetClass="entr" presetSubtype="8"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67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9"/>
                                        </p:tgtEl>
                                      </p:cBhvr>
                                    </p:animEffect>
                                    <p:set>
                                      <p:cBhvr>
                                        <p:cTn id="65" dur="1" fill="hold">
                                          <p:stCondLst>
                                            <p:cond delay="499"/>
                                          </p:stCondLst>
                                        </p:cTn>
                                        <p:tgtEl>
                                          <p:spTgt spid="5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61"/>
                                        </p:tgtEl>
                                      </p:cBhvr>
                                    </p:animEffect>
                                    <p:set>
                                      <p:cBhvr>
                                        <p:cTn id="71" dur="1" fill="hold">
                                          <p:stCondLst>
                                            <p:cond delay="499"/>
                                          </p:stCondLst>
                                        </p:cTn>
                                        <p:tgtEl>
                                          <p:spTgt spid="6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073"/>
                                        </p:tgtEl>
                                      </p:cBhvr>
                                    </p:animEffect>
                                    <p:set>
                                      <p:cBhvr>
                                        <p:cTn id="77" dur="1" fill="hold">
                                          <p:stCondLst>
                                            <p:cond delay="499"/>
                                          </p:stCondLst>
                                        </p:cTn>
                                        <p:tgtEl>
                                          <p:spTgt spid="307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4"/>
                                        </p:tgtEl>
                                      </p:cBhvr>
                                    </p:animEffect>
                                    <p:set>
                                      <p:cBhvr>
                                        <p:cTn id="80" dur="1" fill="hold">
                                          <p:stCondLst>
                                            <p:cond delay="499"/>
                                          </p:stCondLst>
                                        </p:cTn>
                                        <p:tgtEl>
                                          <p:spTgt spid="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072"/>
                                        </p:tgtEl>
                                      </p:cBhvr>
                                    </p:animEffect>
                                    <p:set>
                                      <p:cBhvr>
                                        <p:cTn id="83" dur="1" fill="hold">
                                          <p:stCondLst>
                                            <p:cond delay="499"/>
                                          </p:stCondLst>
                                        </p:cTn>
                                        <p:tgtEl>
                                          <p:spTgt spid="307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63"/>
                                        </p:tgtEl>
                                      </p:cBhvr>
                                    </p:animEffect>
                                    <p:set>
                                      <p:cBhvr>
                                        <p:cTn id="89" dur="1" fill="hold">
                                          <p:stCondLst>
                                            <p:cond delay="499"/>
                                          </p:stCondLst>
                                        </p:cTn>
                                        <p:tgtEl>
                                          <p:spTgt spid="6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62"/>
                                        </p:tgtEl>
                                      </p:cBhvr>
                                    </p:animEffect>
                                    <p:set>
                                      <p:cBhvr>
                                        <p:cTn id="95" dur="1" fill="hold">
                                          <p:stCondLst>
                                            <p:cond delay="499"/>
                                          </p:stCondLst>
                                        </p:cTn>
                                        <p:tgtEl>
                                          <p:spTgt spid="6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childTnLst>
                          </p:cTn>
                        </p:par>
                        <p:par>
                          <p:cTn id="99" fill="hold">
                            <p:stCondLst>
                              <p:cond delay="500"/>
                            </p:stCondLst>
                            <p:childTnLst>
                              <p:par>
                                <p:cTn id="100" presetID="22" presetClass="entr" presetSubtype="2" fill="hold"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right)">
                                      <p:cBhvr>
                                        <p:cTn id="102" dur="500"/>
                                        <p:tgtEl>
                                          <p:spTgt spid="59"/>
                                        </p:tgtEl>
                                      </p:cBhvr>
                                    </p:animEffect>
                                  </p:childTnLst>
                                </p:cTn>
                              </p:par>
                            </p:childTnLst>
                          </p:cTn>
                        </p:par>
                        <p:par>
                          <p:cTn id="103" fill="hold">
                            <p:stCondLst>
                              <p:cond delay="1000"/>
                            </p:stCondLst>
                            <p:childTnLst>
                              <p:par>
                                <p:cTn id="104" presetID="10" presetClass="entr" presetSubtype="0" fill="hold" grpId="0"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cTn>
                              </p:par>
                            </p:childTnLst>
                          </p:cTn>
                        </p:par>
                        <p:par>
                          <p:cTn id="107" fill="hold">
                            <p:stCondLst>
                              <p:cond delay="1500"/>
                            </p:stCondLst>
                            <p:childTnLst>
                              <p:par>
                                <p:cTn id="108" presetID="22" presetClass="entr" presetSubtype="2" fill="hold"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wipe(right)">
                                      <p:cBhvr>
                                        <p:cTn id="110" dur="500"/>
                                        <p:tgtEl>
                                          <p:spTgt spid="61"/>
                                        </p:tgtEl>
                                      </p:cBhvr>
                                    </p:animEffect>
                                  </p:childTnLst>
                                </p:cTn>
                              </p:par>
                            </p:childTnLst>
                          </p:cTn>
                        </p:par>
                        <p:par>
                          <p:cTn id="111" fill="hold">
                            <p:stCondLst>
                              <p:cond delay="2000"/>
                            </p:stCondLst>
                            <p:childTnLst>
                              <p:par>
                                <p:cTn id="112" presetID="10" presetClass="entr" presetSubtype="0" fill="hold" grpId="0" nodeType="after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500"/>
                                        <p:tgtEl>
                                          <p:spTgt spid="11"/>
                                        </p:tgtEl>
                                      </p:cBhvr>
                                    </p:animEffect>
                                  </p:childTnLst>
                                </p:cTn>
                              </p:par>
                            </p:childTnLst>
                          </p:cTn>
                        </p:par>
                        <p:par>
                          <p:cTn id="115" fill="hold">
                            <p:stCondLst>
                              <p:cond delay="2500"/>
                            </p:stCondLst>
                            <p:childTnLst>
                              <p:par>
                                <p:cTn id="116" presetID="22" presetClass="entr" presetSubtype="8" fill="hold" nodeType="afterEffect">
                                  <p:stCondLst>
                                    <p:cond delay="0"/>
                                  </p:stCondLst>
                                  <p:childTnLst>
                                    <p:set>
                                      <p:cBhvr>
                                        <p:cTn id="117" dur="1" fill="hold">
                                          <p:stCondLst>
                                            <p:cond delay="0"/>
                                          </p:stCondLst>
                                        </p:cTn>
                                        <p:tgtEl>
                                          <p:spTgt spid="3072"/>
                                        </p:tgtEl>
                                        <p:attrNameLst>
                                          <p:attrName>style.visibility</p:attrName>
                                        </p:attrNameLst>
                                      </p:cBhvr>
                                      <p:to>
                                        <p:strVal val="visible"/>
                                      </p:to>
                                    </p:set>
                                    <p:animEffect transition="in" filter="wipe(left)">
                                      <p:cBhvr>
                                        <p:cTn id="118" dur="500"/>
                                        <p:tgtEl>
                                          <p:spTgt spid="3072"/>
                                        </p:tgtEl>
                                      </p:cBhvr>
                                    </p:animEffect>
                                  </p:childTnLst>
                                </p:cTn>
                              </p:par>
                            </p:childTnLst>
                          </p:cTn>
                        </p:par>
                        <p:par>
                          <p:cTn id="119" fill="hold">
                            <p:stCondLst>
                              <p:cond delay="3000"/>
                            </p:stCondLst>
                            <p:childTnLst>
                              <p:par>
                                <p:cTn id="120" presetID="10" presetClass="entr" presetSubtype="0"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fade">
                                      <p:cBhvr>
                                        <p:cTn id="122" dur="500"/>
                                        <p:tgtEl>
                                          <p:spTgt spid="10"/>
                                        </p:tgtEl>
                                      </p:cBhvr>
                                    </p:animEffect>
                                  </p:childTnLst>
                                </p:cTn>
                              </p:par>
                            </p:childTnLst>
                          </p:cTn>
                        </p:par>
                        <p:par>
                          <p:cTn id="123" fill="hold">
                            <p:stCondLst>
                              <p:cond delay="3500"/>
                            </p:stCondLst>
                            <p:childTnLst>
                              <p:par>
                                <p:cTn id="124" presetID="22" presetClass="entr" presetSubtype="8" fill="hold" nodeType="after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wipe(left)">
                                      <p:cBhvr>
                                        <p:cTn id="126" dur="500"/>
                                        <p:tgtEl>
                                          <p:spTgt spid="62"/>
                                        </p:tgtEl>
                                      </p:cBhvr>
                                    </p:animEffect>
                                  </p:childTnLst>
                                </p:cTn>
                              </p:par>
                            </p:childTnLst>
                          </p:cTn>
                        </p:par>
                        <p:par>
                          <p:cTn id="127" fill="hold">
                            <p:stCondLst>
                              <p:cond delay="4000"/>
                            </p:stCondLst>
                            <p:childTnLst>
                              <p:par>
                                <p:cTn id="128" presetID="10" presetClass="entr" presetSubtype="0" fill="hold" grpId="0" nodeType="after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8" grpId="0"/>
      <p:bldP spid="9" grpId="0"/>
      <p:bldP spid="10" grpId="0"/>
      <p:bldP spid="11" grpId="0"/>
      <p:bldP spid="12" grpId="0"/>
      <p:bldP spid="12" grpId="1"/>
      <p:bldP spid="13" grpId="0"/>
      <p:bldP spid="13" grpId="1"/>
      <p:bldP spid="40"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1067</Words>
  <Application>Microsoft Office PowerPoint</Application>
  <PresentationFormat>Widescreen</PresentationFormat>
  <Paragraphs>91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Development Strategy of Educational Institution which has International Competitive towards Sustainable Development of ASEAN Region</vt:lpstr>
      <vt:lpstr>PowerPoint Presentation</vt:lpstr>
      <vt:lpstr>Introduction</vt:lpstr>
      <vt:lpstr>Sustainable Development Goals (Sdgs) of The Un</vt:lpstr>
      <vt:lpstr>Sustainable Development of Higher Education Institutions</vt:lpstr>
      <vt:lpstr>Sustainable Development of Higher Education Institutions</vt:lpstr>
      <vt:lpstr>Areas of Emphasis for Ensuring Sustainability</vt:lpstr>
      <vt:lpstr>PRIME CHALLENGES</vt:lpstr>
      <vt:lpstr>Prospective Strategies</vt:lpstr>
      <vt:lpstr>Strategies (Cont’d)</vt:lpstr>
      <vt:lpstr>PowerPoint Presentation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Strategies for Sustainable Development of Higher Education Institutions in ASEAN Region with Emphasis to Internationalization</dc:title>
  <dc:creator>Mr.Monir Hossan</dc:creator>
  <cp:lastModifiedBy>diu</cp:lastModifiedBy>
  <cp:revision>115</cp:revision>
  <dcterms:created xsi:type="dcterms:W3CDTF">2017-11-12T09:23:19Z</dcterms:created>
  <dcterms:modified xsi:type="dcterms:W3CDTF">2017-12-09T06:29:36Z</dcterms:modified>
</cp:coreProperties>
</file>