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2" r:id="rId1"/>
  </p:sldMasterIdLst>
  <p:notesMasterIdLst>
    <p:notesMasterId r:id="rId29"/>
  </p:notesMasterIdLst>
  <p:handoutMasterIdLst>
    <p:handoutMasterId r:id="rId30"/>
  </p:handoutMasterIdLst>
  <p:sldIdLst>
    <p:sldId id="803" r:id="rId2"/>
    <p:sldId id="799" r:id="rId3"/>
    <p:sldId id="804" r:id="rId4"/>
    <p:sldId id="809" r:id="rId5"/>
    <p:sldId id="811" r:id="rId6"/>
    <p:sldId id="812" r:id="rId7"/>
    <p:sldId id="813" r:id="rId8"/>
    <p:sldId id="814" r:id="rId9"/>
    <p:sldId id="819" r:id="rId10"/>
    <p:sldId id="806" r:id="rId11"/>
    <p:sldId id="818" r:id="rId12"/>
    <p:sldId id="807" r:id="rId13"/>
    <p:sldId id="820" r:id="rId14"/>
    <p:sldId id="821" r:id="rId15"/>
    <p:sldId id="822" r:id="rId16"/>
    <p:sldId id="823" r:id="rId17"/>
    <p:sldId id="824" r:id="rId18"/>
    <p:sldId id="825" r:id="rId19"/>
    <p:sldId id="826" r:id="rId20"/>
    <p:sldId id="828" r:id="rId21"/>
    <p:sldId id="827" r:id="rId22"/>
    <p:sldId id="829" r:id="rId23"/>
    <p:sldId id="830" r:id="rId24"/>
    <p:sldId id="831" r:id="rId25"/>
    <p:sldId id="832" r:id="rId26"/>
    <p:sldId id="833" r:id="rId27"/>
    <p:sldId id="793" r:id="rId28"/>
  </p:sldIdLst>
  <p:sldSz cx="9144000" cy="5143500" type="screen16x9"/>
  <p:notesSz cx="6858000" cy="9144000"/>
  <p:defaultTextStyle>
    <a:defPPr>
      <a:defRPr lang="en-US"/>
    </a:defPPr>
    <a:lvl1pPr marL="0" algn="l" defTabSz="779252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8" userDrawn="1">
          <p15:clr>
            <a:srgbClr val="A4A3A4"/>
          </p15:clr>
        </p15:guide>
        <p15:guide id="2" pos="5292" userDrawn="1">
          <p15:clr>
            <a:srgbClr val="A4A3A4"/>
          </p15:clr>
        </p15:guide>
        <p15:guide id="3" pos="2904" userDrawn="1">
          <p15:clr>
            <a:srgbClr val="A4A3A4"/>
          </p15:clr>
        </p15:guide>
        <p15:guide id="4" orient="horz" pos="1596" userDrawn="1">
          <p15:clr>
            <a:srgbClr val="A4A3A4"/>
          </p15:clr>
        </p15:guide>
        <p15:guide id="5" pos="29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645"/>
    <a:srgbClr val="376298"/>
    <a:srgbClr val="91D2D9"/>
    <a:srgbClr val="6B0F48"/>
    <a:srgbClr val="0092B7"/>
    <a:srgbClr val="DEDEDD"/>
    <a:srgbClr val="F3E937"/>
    <a:srgbClr val="673A20"/>
    <a:srgbClr val="515153"/>
    <a:srgbClr val="ACBA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2" autoAdjust="0"/>
    <p:restoredTop sz="94049" autoAdjust="0"/>
  </p:normalViewPr>
  <p:slideViewPr>
    <p:cSldViewPr snapToGrid="0">
      <p:cViewPr>
        <p:scale>
          <a:sx n="46" d="100"/>
          <a:sy n="46" d="100"/>
        </p:scale>
        <p:origin x="192" y="712"/>
      </p:cViewPr>
      <p:guideLst>
        <p:guide pos="468"/>
        <p:guide pos="5292"/>
        <p:guide pos="2904"/>
        <p:guide orient="horz" pos="1596"/>
        <p:guide pos="29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notesViewPr>
    <p:cSldViewPr snapToGrid="0" showGuides="1">
      <p:cViewPr varScale="1">
        <p:scale>
          <a:sx n="96" d="100"/>
          <a:sy n="96" d="100"/>
        </p:scale>
        <p:origin x="402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F2015-B778-451F-8692-DCC6FEDF1481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9A657-DCF1-48F8-97EA-F0BBABE55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17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417B8-E5B5-4E6C-A596-CC3F176EEFB8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C8AAC-8937-42B5-AC60-E6AFF7167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0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928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7678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1588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1" i="0"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F93474-F652-E74A-AB45-F22B699DCAB5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60188"/>
            <a:ext cx="914400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3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A41712C-2B1D-7048-B2FB-B2D1210EB916}" type="datetime1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79EF9BB-81F1-401D-AA19-680A8E0D7F6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F0EFD3-885F-6E4A-A636-2E5B7A7EC844}"/>
              </a:ext>
            </a:extLst>
          </p:cNvPr>
          <p:cNvSpPr/>
          <p:nvPr userDrawn="1"/>
        </p:nvSpPr>
        <p:spPr>
          <a:xfrm>
            <a:off x="0" y="4671224"/>
            <a:ext cx="9144000" cy="472276"/>
          </a:xfrm>
          <a:prstGeom prst="rect">
            <a:avLst/>
          </a:prstGeom>
          <a:solidFill>
            <a:schemeClr val="tx2"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DBABB3E6-8BC1-8948-B19E-BD9DCD73322F}"/>
              </a:ext>
            </a:extLst>
          </p:cNvPr>
          <p:cNvSpPr txBox="1">
            <a:spLocks/>
          </p:cNvSpPr>
          <p:nvPr userDrawn="1"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2CCE3C-1AC7-FF4B-8569-C6966B080ED4}" type="datetime1">
              <a:rPr lang="en-US" smtClean="0"/>
              <a:pPr/>
              <a:t>4/11/2018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F116F308-6FA7-8941-8615-F4257AE3A54E}"/>
              </a:ext>
            </a:extLst>
          </p:cNvPr>
          <p:cNvSpPr txBox="1">
            <a:spLocks/>
          </p:cNvSpPr>
          <p:nvPr userDrawn="1"/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779252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Global Entrepreneurship Congress 2018 </a:t>
            </a:r>
            <a:r>
              <a:rPr lang="en-US">
                <a:solidFill>
                  <a:schemeClr val="bg1">
                    <a:lumMod val="85000"/>
                  </a:schemeClr>
                </a:solidFill>
              </a:rPr>
              <a:t>| </a:t>
            </a:r>
            <a:r>
              <a:rPr lang="en-US">
                <a:solidFill>
                  <a:schemeClr val="bg1"/>
                </a:solidFill>
              </a:rPr>
              <a:t>Istanbul, Turkey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1541138B-CBA3-9F43-99EB-407ECC97A3C4}"/>
              </a:ext>
            </a:extLst>
          </p:cNvPr>
          <p:cNvSpPr txBox="1">
            <a:spLocks/>
          </p:cNvSpPr>
          <p:nvPr userDrawn="1"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9EF9BB-81F1-401D-AA19-680A8E0D7F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432CEFE-70C8-DA4B-B1A4-9F5A0C1702AD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60188"/>
            <a:ext cx="914400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03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D843D99-FAF3-8F4F-A4A3-FC92DB8BAB4A}" type="datetime1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79EF9BB-81F1-401D-AA19-680A8E0D7F6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91669F4-E21E-9742-95D5-FDDC906ECDE1}"/>
              </a:ext>
            </a:extLst>
          </p:cNvPr>
          <p:cNvSpPr/>
          <p:nvPr userDrawn="1"/>
        </p:nvSpPr>
        <p:spPr>
          <a:xfrm>
            <a:off x="0" y="4671224"/>
            <a:ext cx="9144000" cy="472276"/>
          </a:xfrm>
          <a:prstGeom prst="rect">
            <a:avLst/>
          </a:prstGeom>
          <a:solidFill>
            <a:schemeClr val="tx2"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D61C50ED-476A-5B49-AD02-860E2E31E9B8}"/>
              </a:ext>
            </a:extLst>
          </p:cNvPr>
          <p:cNvSpPr txBox="1">
            <a:spLocks/>
          </p:cNvSpPr>
          <p:nvPr userDrawn="1"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2CCE3C-1AC7-FF4B-8569-C6966B080ED4}" type="datetime1">
              <a:rPr lang="en-US" smtClean="0"/>
              <a:pPr/>
              <a:t>4/11/2018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83B52EE5-1D68-A745-B484-DEC331A45B50}"/>
              </a:ext>
            </a:extLst>
          </p:cNvPr>
          <p:cNvSpPr txBox="1">
            <a:spLocks/>
          </p:cNvSpPr>
          <p:nvPr userDrawn="1"/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779252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Global Entrepreneurship Congress 2018 </a:t>
            </a:r>
            <a:r>
              <a:rPr lang="en-US">
                <a:solidFill>
                  <a:schemeClr val="bg1">
                    <a:lumMod val="85000"/>
                  </a:schemeClr>
                </a:solidFill>
              </a:rPr>
              <a:t>| </a:t>
            </a:r>
            <a:r>
              <a:rPr lang="en-US">
                <a:solidFill>
                  <a:schemeClr val="bg1"/>
                </a:solidFill>
              </a:rPr>
              <a:t>Istanbul, Turkey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91C7F9D-7B41-8941-8405-CFEB8608D7EF}"/>
              </a:ext>
            </a:extLst>
          </p:cNvPr>
          <p:cNvSpPr txBox="1">
            <a:spLocks/>
          </p:cNvSpPr>
          <p:nvPr userDrawn="1"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9EF9BB-81F1-401D-AA19-680A8E0D7F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050466-4A73-4D4B-A570-D6C780A846A5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60188"/>
            <a:ext cx="914400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13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tIns="137160">
            <a:normAutofit/>
          </a:bodyPr>
          <a:lstStyle>
            <a:lvl1pPr>
              <a:defRPr sz="731" b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78B688F-9ACC-5642-AC0C-3A8CFA9B8C5A}"/>
              </a:ext>
            </a:extLst>
          </p:cNvPr>
          <p:cNvSpPr/>
          <p:nvPr userDrawn="1"/>
        </p:nvSpPr>
        <p:spPr>
          <a:xfrm>
            <a:off x="0" y="4671224"/>
            <a:ext cx="9144000" cy="472276"/>
          </a:xfrm>
          <a:prstGeom prst="rect">
            <a:avLst/>
          </a:prstGeom>
          <a:solidFill>
            <a:schemeClr val="tx2"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4E55D5-3DC6-B94E-A53C-B95C0DFB1CA2}"/>
              </a:ext>
            </a:extLst>
          </p:cNvPr>
          <p:cNvSpPr txBox="1">
            <a:spLocks/>
          </p:cNvSpPr>
          <p:nvPr userDrawn="1"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2CCE3C-1AC7-FF4B-8569-C6966B080ED4}" type="datetime1">
              <a:rPr lang="en-US" smtClean="0"/>
              <a:pPr/>
              <a:t>4/11/2018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60FEF4-4A2A-D24E-B53B-B59FE1CBB948}"/>
              </a:ext>
            </a:extLst>
          </p:cNvPr>
          <p:cNvSpPr txBox="1">
            <a:spLocks/>
          </p:cNvSpPr>
          <p:nvPr userDrawn="1"/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779252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Global Entrepreneurship Congress 2018 </a:t>
            </a:r>
            <a:r>
              <a:rPr lang="en-US">
                <a:solidFill>
                  <a:schemeClr val="bg1">
                    <a:lumMod val="85000"/>
                  </a:schemeClr>
                </a:solidFill>
              </a:rPr>
              <a:t>| </a:t>
            </a:r>
            <a:r>
              <a:rPr lang="en-US">
                <a:solidFill>
                  <a:schemeClr val="bg1"/>
                </a:solidFill>
              </a:rPr>
              <a:t>Istanbul, Turkey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4209A2-10AA-BF4C-8D6E-91C9FF973332}"/>
              </a:ext>
            </a:extLst>
          </p:cNvPr>
          <p:cNvSpPr txBox="1">
            <a:spLocks/>
          </p:cNvSpPr>
          <p:nvPr userDrawn="1"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9EF9BB-81F1-401D-AA19-680A8E0D7F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9D8E8E2-FBF5-0745-BD6B-59740F6AAA57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60188"/>
            <a:ext cx="914400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38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812727" y="863947"/>
            <a:ext cx="5518547" cy="1741289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219075"/>
          </a:lstStyle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812727" y="2652117"/>
            <a:ext cx="5518547" cy="596057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219075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85725" algn="ctr" defTabSz="219075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171450" algn="ctr" defTabSz="219075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257175" algn="ctr" defTabSz="219075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342900" algn="ctr" defTabSz="219075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1650"/>
              <a:t>Body Level One</a:t>
            </a:r>
          </a:p>
          <a:p>
            <a:pPr lvl="1">
              <a:defRPr sz="1800"/>
            </a:pPr>
            <a:r>
              <a:rPr sz="1650"/>
              <a:t>Body Level Two</a:t>
            </a:r>
          </a:p>
          <a:p>
            <a:pPr lvl="2">
              <a:defRPr sz="1800"/>
            </a:pPr>
            <a:r>
              <a:rPr sz="1650"/>
              <a:t>Body Level Three</a:t>
            </a:r>
          </a:p>
          <a:p>
            <a:pPr lvl="3">
              <a:defRPr sz="1800"/>
            </a:pPr>
            <a:r>
              <a:rPr sz="1650"/>
              <a:t>Body Level Four</a:t>
            </a:r>
          </a:p>
          <a:p>
            <a:pPr lvl="4">
              <a:defRPr sz="1800"/>
            </a:pPr>
            <a:r>
              <a:rPr sz="1650"/>
              <a:t>Body Level Five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196B1EE-780D-574F-9095-69EB561F97D5}"/>
              </a:ext>
            </a:extLst>
          </p:cNvPr>
          <p:cNvSpPr/>
          <p:nvPr userDrawn="1"/>
        </p:nvSpPr>
        <p:spPr>
          <a:xfrm>
            <a:off x="0" y="4671224"/>
            <a:ext cx="9144000" cy="472276"/>
          </a:xfrm>
          <a:prstGeom prst="rect">
            <a:avLst/>
          </a:prstGeom>
          <a:solidFill>
            <a:schemeClr val="tx2"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D6B6B88-2E53-1C43-B4F4-AA3169DE9198}"/>
              </a:ext>
            </a:extLst>
          </p:cNvPr>
          <p:cNvSpPr txBox="1">
            <a:spLocks/>
          </p:cNvSpPr>
          <p:nvPr userDrawn="1"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2CCE3C-1AC7-FF4B-8569-C6966B080ED4}" type="datetime1">
              <a:rPr lang="en-US" smtClean="0"/>
              <a:pPr/>
              <a:t>4/11/2018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7B5B542-9DB6-6F4C-96EB-60F8BE399875}"/>
              </a:ext>
            </a:extLst>
          </p:cNvPr>
          <p:cNvSpPr txBox="1">
            <a:spLocks/>
          </p:cNvSpPr>
          <p:nvPr userDrawn="1"/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779252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Global Entrepreneurship Congress 2018 </a:t>
            </a:r>
            <a:r>
              <a:rPr lang="en-US">
                <a:solidFill>
                  <a:schemeClr val="bg1">
                    <a:lumMod val="85000"/>
                  </a:schemeClr>
                </a:solidFill>
              </a:rPr>
              <a:t>| </a:t>
            </a:r>
            <a:r>
              <a:rPr lang="en-US">
                <a:solidFill>
                  <a:schemeClr val="bg1"/>
                </a:solidFill>
              </a:rPr>
              <a:t>Istanbul, Turkey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F3B85D4-226F-BA45-9E92-3EC56AD2FB08}"/>
              </a:ext>
            </a:extLst>
          </p:cNvPr>
          <p:cNvSpPr txBox="1">
            <a:spLocks/>
          </p:cNvSpPr>
          <p:nvPr userDrawn="1"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9EF9BB-81F1-401D-AA19-680A8E0D7F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46508B-CBA5-2448-8613-01D03A7E5FDC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60188"/>
            <a:ext cx="914400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8057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A711FAE-02C7-0B48-BCC8-74380F8D59AA}"/>
              </a:ext>
            </a:extLst>
          </p:cNvPr>
          <p:cNvSpPr/>
          <p:nvPr userDrawn="1"/>
        </p:nvSpPr>
        <p:spPr>
          <a:xfrm>
            <a:off x="0" y="4671224"/>
            <a:ext cx="9144000" cy="472276"/>
          </a:xfrm>
          <a:prstGeom prst="rect">
            <a:avLst/>
          </a:prstGeom>
          <a:solidFill>
            <a:schemeClr val="tx2"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2CCE3C-1AC7-FF4B-8569-C6966B080ED4}" type="datetime1">
              <a:rPr lang="en-US" smtClean="0"/>
              <a:pPr/>
              <a:t>4/11/2018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Global Entrepreneurship Congress 2018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| </a:t>
            </a:r>
            <a:r>
              <a:rPr lang="en-US" dirty="0">
                <a:solidFill>
                  <a:schemeClr val="bg1"/>
                </a:solidFill>
              </a:rPr>
              <a:t>Istanbul, Turkey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9EF9BB-81F1-401D-AA19-680A8E0D7F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E0EDCE-367E-DA46-8252-EE4795BA98FA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60188"/>
            <a:ext cx="914400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0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23BE85B-1E46-B040-AC79-2C2C9E4AF4C7}" type="datetime1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79EF9BB-81F1-401D-AA19-680A8E0D7F6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5A3F9E-C98A-414A-A29B-AF2776B745A9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50563"/>
            <a:ext cx="9144000" cy="18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BA56FFE-F3C0-2E45-AD2B-7BA8F545C91C}"/>
              </a:ext>
            </a:extLst>
          </p:cNvPr>
          <p:cNvSpPr/>
          <p:nvPr userDrawn="1"/>
        </p:nvSpPr>
        <p:spPr>
          <a:xfrm>
            <a:off x="0" y="4671224"/>
            <a:ext cx="9144000" cy="472276"/>
          </a:xfrm>
          <a:prstGeom prst="rect">
            <a:avLst/>
          </a:prstGeom>
          <a:solidFill>
            <a:schemeClr val="tx2"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2270C337-ACB9-1F49-82BE-D80B4E8B158E}"/>
              </a:ext>
            </a:extLst>
          </p:cNvPr>
          <p:cNvSpPr txBox="1">
            <a:spLocks/>
          </p:cNvSpPr>
          <p:nvPr userDrawn="1"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2CCE3C-1AC7-FF4B-8569-C6966B080ED4}" type="datetime1">
              <a:rPr lang="en-US" smtClean="0"/>
              <a:pPr/>
              <a:t>4/11/2018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2E54561E-B207-4F42-ABDB-600F9541BE40}"/>
              </a:ext>
            </a:extLst>
          </p:cNvPr>
          <p:cNvSpPr txBox="1">
            <a:spLocks/>
          </p:cNvSpPr>
          <p:nvPr userDrawn="1"/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779252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Global Entrepreneurship Congress 2018 </a:t>
            </a:r>
            <a:r>
              <a:rPr lang="en-US">
                <a:solidFill>
                  <a:schemeClr val="bg1">
                    <a:lumMod val="85000"/>
                  </a:schemeClr>
                </a:solidFill>
              </a:rPr>
              <a:t>| </a:t>
            </a:r>
            <a:r>
              <a:rPr lang="en-US">
                <a:solidFill>
                  <a:schemeClr val="bg1"/>
                </a:solidFill>
              </a:rPr>
              <a:t>Istanbul, Turkey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69FCC840-D05C-594D-A88F-BA5DAC6E22AA}"/>
              </a:ext>
            </a:extLst>
          </p:cNvPr>
          <p:cNvSpPr txBox="1">
            <a:spLocks/>
          </p:cNvSpPr>
          <p:nvPr userDrawn="1"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9EF9BB-81F1-401D-AA19-680A8E0D7F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EA8221-F692-A148-947F-325C592D6654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60188"/>
            <a:ext cx="914400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3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9DAA3C5-8E4D-6D4C-9490-8F9474D64A48}" type="datetime1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79EF9BB-81F1-401D-AA19-680A8E0D7F6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B8EEDB-2248-A547-8827-18E31E3C5D65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50563"/>
            <a:ext cx="9144000" cy="182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731B11-DD2E-2747-8905-B0527173E5CB}"/>
              </a:ext>
            </a:extLst>
          </p:cNvPr>
          <p:cNvSpPr/>
          <p:nvPr userDrawn="1"/>
        </p:nvSpPr>
        <p:spPr>
          <a:xfrm>
            <a:off x="0" y="4671224"/>
            <a:ext cx="9144000" cy="472276"/>
          </a:xfrm>
          <a:prstGeom prst="rect">
            <a:avLst/>
          </a:prstGeom>
          <a:solidFill>
            <a:schemeClr val="tx2"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FDDB4216-A87A-604E-A3EC-FEE5BA6C801A}"/>
              </a:ext>
            </a:extLst>
          </p:cNvPr>
          <p:cNvSpPr txBox="1">
            <a:spLocks/>
          </p:cNvSpPr>
          <p:nvPr userDrawn="1"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2CCE3C-1AC7-FF4B-8569-C6966B080ED4}" type="datetime1">
              <a:rPr lang="en-US" smtClean="0"/>
              <a:pPr/>
              <a:t>4/11/2018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2128DBCD-8C7C-A343-BE4E-D9DB3943A49F}"/>
              </a:ext>
            </a:extLst>
          </p:cNvPr>
          <p:cNvSpPr txBox="1">
            <a:spLocks/>
          </p:cNvSpPr>
          <p:nvPr userDrawn="1"/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779252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Global Entrepreneurship Congress 2018 </a:t>
            </a:r>
            <a:r>
              <a:rPr lang="en-US">
                <a:solidFill>
                  <a:schemeClr val="bg1">
                    <a:lumMod val="85000"/>
                  </a:schemeClr>
                </a:solidFill>
              </a:rPr>
              <a:t>| </a:t>
            </a:r>
            <a:r>
              <a:rPr lang="en-US">
                <a:solidFill>
                  <a:schemeClr val="bg1"/>
                </a:solidFill>
              </a:rPr>
              <a:t>Istanbul, Turkey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AAA66CA5-8B1D-144D-8977-A53EBF8417FC}"/>
              </a:ext>
            </a:extLst>
          </p:cNvPr>
          <p:cNvSpPr txBox="1">
            <a:spLocks/>
          </p:cNvSpPr>
          <p:nvPr userDrawn="1"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9EF9BB-81F1-401D-AA19-680A8E0D7F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36447F-DF43-074B-B335-D5DA25DF4591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60188"/>
            <a:ext cx="914400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2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EC48951-D836-2D42-8116-9B9C7885A0F8}" type="datetime1">
              <a:rPr lang="en-US" smtClean="0"/>
              <a:t>4/11/2018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79EF9BB-81F1-401D-AA19-680A8E0D7F6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D785F55-9049-A549-AA24-B78DF182E508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50563"/>
            <a:ext cx="9144000" cy="182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011CB1B-6F68-FA49-9E18-2545D395D3A2}"/>
              </a:ext>
            </a:extLst>
          </p:cNvPr>
          <p:cNvSpPr/>
          <p:nvPr userDrawn="1"/>
        </p:nvSpPr>
        <p:spPr>
          <a:xfrm>
            <a:off x="0" y="4671224"/>
            <a:ext cx="9144000" cy="472276"/>
          </a:xfrm>
          <a:prstGeom prst="rect">
            <a:avLst/>
          </a:prstGeom>
          <a:solidFill>
            <a:schemeClr val="tx2"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A18FC3F2-0268-0C4D-9A55-F75E72C7030C}"/>
              </a:ext>
            </a:extLst>
          </p:cNvPr>
          <p:cNvSpPr txBox="1">
            <a:spLocks/>
          </p:cNvSpPr>
          <p:nvPr userDrawn="1"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2CCE3C-1AC7-FF4B-8569-C6966B080ED4}" type="datetime1">
              <a:rPr lang="en-US" smtClean="0"/>
              <a:pPr/>
              <a:t>4/11/2018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F3DCAF85-6B36-0F4E-8B65-6C7C9A9B72FB}"/>
              </a:ext>
            </a:extLst>
          </p:cNvPr>
          <p:cNvSpPr txBox="1">
            <a:spLocks/>
          </p:cNvSpPr>
          <p:nvPr userDrawn="1"/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779252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Global Entrepreneurship Congress 2018 </a:t>
            </a:r>
            <a:r>
              <a:rPr lang="en-US">
                <a:solidFill>
                  <a:schemeClr val="bg1">
                    <a:lumMod val="85000"/>
                  </a:schemeClr>
                </a:solidFill>
              </a:rPr>
              <a:t>| </a:t>
            </a:r>
            <a:r>
              <a:rPr lang="en-US">
                <a:solidFill>
                  <a:schemeClr val="bg1"/>
                </a:solidFill>
              </a:rPr>
              <a:t>Istanbul, Turkey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D758F90B-07E8-B344-89E5-3CBEE6FC4AC4}"/>
              </a:ext>
            </a:extLst>
          </p:cNvPr>
          <p:cNvSpPr txBox="1">
            <a:spLocks/>
          </p:cNvSpPr>
          <p:nvPr userDrawn="1"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9EF9BB-81F1-401D-AA19-680A8E0D7F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6D73A9-CBFA-8D42-87C5-1D41FCB3F67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60188"/>
            <a:ext cx="914400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8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6045F1A-BDBC-2447-B353-D1776976261E}" type="datetime1">
              <a:rPr lang="en-US" smtClean="0"/>
              <a:t>4/11/2018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79EF9BB-81F1-401D-AA19-680A8E0D7F6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20E3E9-E4BA-B748-AEFB-DEEBF88AFE06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50563"/>
            <a:ext cx="9144000" cy="182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9045748-292D-3A4B-8A1C-E68E76567D13}"/>
              </a:ext>
            </a:extLst>
          </p:cNvPr>
          <p:cNvSpPr/>
          <p:nvPr userDrawn="1"/>
        </p:nvSpPr>
        <p:spPr>
          <a:xfrm>
            <a:off x="0" y="4671224"/>
            <a:ext cx="9144000" cy="472276"/>
          </a:xfrm>
          <a:prstGeom prst="rect">
            <a:avLst/>
          </a:prstGeom>
          <a:solidFill>
            <a:schemeClr val="tx2"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0736A648-282D-6945-82AD-63AAD4F8C5BA}"/>
              </a:ext>
            </a:extLst>
          </p:cNvPr>
          <p:cNvSpPr txBox="1">
            <a:spLocks/>
          </p:cNvSpPr>
          <p:nvPr userDrawn="1"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2CCE3C-1AC7-FF4B-8569-C6966B080ED4}" type="datetime1">
              <a:rPr lang="en-US" smtClean="0"/>
              <a:pPr/>
              <a:t>4/11/2018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972A56CA-D2A5-6849-8A7A-799EB377FB04}"/>
              </a:ext>
            </a:extLst>
          </p:cNvPr>
          <p:cNvSpPr txBox="1">
            <a:spLocks/>
          </p:cNvSpPr>
          <p:nvPr userDrawn="1"/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779252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Global Entrepreneurship Congress 2018 </a:t>
            </a:r>
            <a:r>
              <a:rPr lang="en-US">
                <a:solidFill>
                  <a:schemeClr val="bg1">
                    <a:lumMod val="85000"/>
                  </a:schemeClr>
                </a:solidFill>
              </a:rPr>
              <a:t>| </a:t>
            </a:r>
            <a:r>
              <a:rPr lang="en-US">
                <a:solidFill>
                  <a:schemeClr val="bg1"/>
                </a:solidFill>
              </a:rPr>
              <a:t>Istanbul, Turkey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24BC23DA-3D01-4E40-AFAB-BE819CE2C3BB}"/>
              </a:ext>
            </a:extLst>
          </p:cNvPr>
          <p:cNvSpPr txBox="1">
            <a:spLocks/>
          </p:cNvSpPr>
          <p:nvPr userDrawn="1"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9EF9BB-81F1-401D-AA19-680A8E0D7F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EFF909-185E-7D40-AE2C-709CED58CC2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60188"/>
            <a:ext cx="914400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7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D703F0-E0ED-0040-A11A-B9511C35F8B0}" type="datetime1">
              <a:rPr lang="en-US" smtClean="0"/>
              <a:t>4/11/2018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0F6FBE-8033-6945-97BC-D6D354289064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50563"/>
            <a:ext cx="9144000" cy="182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585424-DE53-8042-B99F-1EECCC4B402D}"/>
              </a:ext>
            </a:extLst>
          </p:cNvPr>
          <p:cNvSpPr/>
          <p:nvPr userDrawn="1"/>
        </p:nvSpPr>
        <p:spPr>
          <a:xfrm>
            <a:off x="0" y="4671224"/>
            <a:ext cx="9144000" cy="472276"/>
          </a:xfrm>
          <a:prstGeom prst="rect">
            <a:avLst/>
          </a:prstGeom>
          <a:solidFill>
            <a:schemeClr val="tx2"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059314A1-AC1E-294D-A3E0-AAAA6E2C46A8}"/>
              </a:ext>
            </a:extLst>
          </p:cNvPr>
          <p:cNvSpPr txBox="1">
            <a:spLocks/>
          </p:cNvSpPr>
          <p:nvPr userDrawn="1"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2CCE3C-1AC7-FF4B-8569-C6966B080ED4}" type="datetime1">
              <a:rPr lang="en-US" smtClean="0"/>
              <a:pPr/>
              <a:t>4/11/2018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016B63C7-B015-394F-8A55-1947E9DD5890}"/>
              </a:ext>
            </a:extLst>
          </p:cNvPr>
          <p:cNvSpPr txBox="1">
            <a:spLocks/>
          </p:cNvSpPr>
          <p:nvPr userDrawn="1"/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779252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Global Entrepreneurship Congress 2018 </a:t>
            </a:r>
            <a:r>
              <a:rPr lang="en-US">
                <a:solidFill>
                  <a:schemeClr val="bg1">
                    <a:lumMod val="85000"/>
                  </a:schemeClr>
                </a:solidFill>
              </a:rPr>
              <a:t>| </a:t>
            </a:r>
            <a:r>
              <a:rPr lang="en-US">
                <a:solidFill>
                  <a:schemeClr val="bg1"/>
                </a:solidFill>
              </a:rPr>
              <a:t>Istanbul, Turkey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413E060F-1FEA-4A43-9185-A0BAB8354084}"/>
              </a:ext>
            </a:extLst>
          </p:cNvPr>
          <p:cNvSpPr txBox="1">
            <a:spLocks/>
          </p:cNvSpPr>
          <p:nvPr userDrawn="1"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9EF9BB-81F1-401D-AA19-680A8E0D7F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734F56D-F485-D64B-98A6-4144D4A3C3E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60188"/>
            <a:ext cx="914400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AB01BF7-FB49-E04B-987E-476919D71116}" type="datetime1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79EF9BB-81F1-401D-AA19-680A8E0D7F6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3FAB8E-71EB-554D-AA89-D992CE50A369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50563"/>
            <a:ext cx="9144000" cy="182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795F13A-2392-9C42-9E9A-B5448E198E37}"/>
              </a:ext>
            </a:extLst>
          </p:cNvPr>
          <p:cNvSpPr/>
          <p:nvPr userDrawn="1"/>
        </p:nvSpPr>
        <p:spPr>
          <a:xfrm>
            <a:off x="0" y="4671224"/>
            <a:ext cx="9144000" cy="472276"/>
          </a:xfrm>
          <a:prstGeom prst="rect">
            <a:avLst/>
          </a:prstGeom>
          <a:solidFill>
            <a:schemeClr val="tx2"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C5F6207E-70FE-2042-A381-6C1AF0546B06}"/>
              </a:ext>
            </a:extLst>
          </p:cNvPr>
          <p:cNvSpPr txBox="1">
            <a:spLocks/>
          </p:cNvSpPr>
          <p:nvPr userDrawn="1"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2CCE3C-1AC7-FF4B-8569-C6966B080ED4}" type="datetime1">
              <a:rPr lang="en-US" smtClean="0"/>
              <a:pPr/>
              <a:t>4/11/2018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F58CD233-766F-0643-B8B4-FFE21DA11463}"/>
              </a:ext>
            </a:extLst>
          </p:cNvPr>
          <p:cNvSpPr txBox="1">
            <a:spLocks/>
          </p:cNvSpPr>
          <p:nvPr userDrawn="1"/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779252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Global Entrepreneurship Congress 2018 </a:t>
            </a:r>
            <a:r>
              <a:rPr lang="en-US">
                <a:solidFill>
                  <a:schemeClr val="bg1">
                    <a:lumMod val="85000"/>
                  </a:schemeClr>
                </a:solidFill>
              </a:rPr>
              <a:t>| </a:t>
            </a:r>
            <a:r>
              <a:rPr lang="en-US">
                <a:solidFill>
                  <a:schemeClr val="bg1"/>
                </a:solidFill>
              </a:rPr>
              <a:t>Istanbul, Turkey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134A1224-58EC-E64B-ABF5-5F18298F74E8}"/>
              </a:ext>
            </a:extLst>
          </p:cNvPr>
          <p:cNvSpPr txBox="1">
            <a:spLocks/>
          </p:cNvSpPr>
          <p:nvPr userDrawn="1"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9EF9BB-81F1-401D-AA19-680A8E0D7F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8BDD7A2-851A-6A40-82C2-9F8B64CA9FD0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60188"/>
            <a:ext cx="914400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13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95B2048-A431-8C47-99C6-7F9E23559701}" type="datetime1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79EF9BB-81F1-401D-AA19-680A8E0D7F6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DDEDBE-3C64-804B-A737-B7E8EBE8D015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50563"/>
            <a:ext cx="9144000" cy="182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99E4E69-CBA1-DE49-AFB6-1E78F143D99F}"/>
              </a:ext>
            </a:extLst>
          </p:cNvPr>
          <p:cNvSpPr/>
          <p:nvPr userDrawn="1"/>
        </p:nvSpPr>
        <p:spPr>
          <a:xfrm>
            <a:off x="0" y="4671224"/>
            <a:ext cx="9144000" cy="472276"/>
          </a:xfrm>
          <a:prstGeom prst="rect">
            <a:avLst/>
          </a:prstGeom>
          <a:solidFill>
            <a:schemeClr val="tx2"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87AA38B0-9EEF-9845-B60D-9525635CF86C}"/>
              </a:ext>
            </a:extLst>
          </p:cNvPr>
          <p:cNvSpPr txBox="1">
            <a:spLocks/>
          </p:cNvSpPr>
          <p:nvPr userDrawn="1"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2CCE3C-1AC7-FF4B-8569-C6966B080ED4}" type="datetime1">
              <a:rPr lang="en-US" smtClean="0"/>
              <a:pPr/>
              <a:t>4/11/2018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F4BAE63C-1C8E-B642-A7DA-2A48803DC3D7}"/>
              </a:ext>
            </a:extLst>
          </p:cNvPr>
          <p:cNvSpPr txBox="1">
            <a:spLocks/>
          </p:cNvSpPr>
          <p:nvPr userDrawn="1"/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779252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Global Entrepreneurship Congress 2018 </a:t>
            </a:r>
            <a:r>
              <a:rPr lang="en-US">
                <a:solidFill>
                  <a:schemeClr val="bg1">
                    <a:lumMod val="85000"/>
                  </a:schemeClr>
                </a:solidFill>
              </a:rPr>
              <a:t>| </a:t>
            </a:r>
            <a:r>
              <a:rPr lang="en-US">
                <a:solidFill>
                  <a:schemeClr val="bg1"/>
                </a:solidFill>
              </a:rPr>
              <a:t>Istanbul, Turkey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2BB13041-2508-F645-95C0-E8BB9727AF48}"/>
              </a:ext>
            </a:extLst>
          </p:cNvPr>
          <p:cNvSpPr txBox="1">
            <a:spLocks/>
          </p:cNvSpPr>
          <p:nvPr userDrawn="1"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79252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9EF9BB-81F1-401D-AA19-680A8E0D7F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07E7B3C-A391-D84E-8C16-F81B64DD03C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60188"/>
            <a:ext cx="914400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1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3732F-C264-2944-B9CB-44DC291A1B46}" type="datetime1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EF9BB-81F1-401D-AA19-680A8E0D7F6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DAA301-4B98-E94F-93F2-9DA756D8720E}"/>
              </a:ext>
            </a:extLst>
          </p:cNvPr>
          <p:cNvPicPr>
            <a:picLocks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650563"/>
            <a:ext cx="914400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6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85" r:id="rId1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544AB87-164C-6143-AA77-C9266004B117}"/>
              </a:ext>
            </a:extLst>
          </p:cNvPr>
          <p:cNvSpPr/>
          <p:nvPr/>
        </p:nvSpPr>
        <p:spPr>
          <a:xfrm>
            <a:off x="0" y="4677968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50030" y="920000"/>
            <a:ext cx="2033898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ea typeface="Lato Heavy" panose="020F0502020204030203" pitchFamily="34" charset="0"/>
                <a:cs typeface="Calibri" panose="020F0502020204030204" pitchFamily="34" charset="0"/>
              </a:rPr>
              <a:t>BUILDING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0028" y="2282595"/>
            <a:ext cx="2473286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ECOSYSTEM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50028" y="1601294"/>
            <a:ext cx="276694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ea typeface="Lato Heavy" panose="020F0502020204030203" pitchFamily="34" charset="0"/>
                <a:cs typeface="Calibri" panose="020F0502020204030204" pitchFamily="34" charset="0"/>
              </a:rPr>
              <a:t>ONE GLOBAL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44203" y="3033216"/>
            <a:ext cx="2897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+mj-lt"/>
              </a:rPr>
              <a:t>#GEC18IST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775C73-50E0-C64F-9077-F9E8BA54E3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" y="6680"/>
            <a:ext cx="3846874" cy="4269922"/>
          </a:xfrm>
          <a:prstGeom prst="rect">
            <a:avLst/>
          </a:prstGeom>
        </p:spPr>
      </p:pic>
      <p:sp>
        <p:nvSpPr>
          <p:cNvPr id="13" name="Shape 39">
            <a:extLst>
              <a:ext uri="{FF2B5EF4-FFF2-40B4-BE49-F238E27FC236}">
                <a16:creationId xmlns:a16="http://schemas.microsoft.com/office/drawing/2014/main" xmlns="" id="{0CBF797F-03BD-6F4A-A566-6D136A64E1B0}"/>
              </a:ext>
            </a:extLst>
          </p:cNvPr>
          <p:cNvSpPr/>
          <p:nvPr/>
        </p:nvSpPr>
        <p:spPr>
          <a:xfrm>
            <a:off x="734" y="-7794"/>
            <a:ext cx="3846874" cy="4284396"/>
          </a:xfrm>
          <a:prstGeom prst="rect">
            <a:avLst/>
          </a:prstGeom>
          <a:solidFill>
            <a:schemeClr val="tx2">
              <a:alpha val="56000"/>
            </a:schemeClr>
          </a:soli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2CA4FE0-C5BB-B34E-9E7F-4AA5D3E70F5D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276518"/>
            <a:ext cx="9144000" cy="182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CF37507-FCDF-EE49-B517-276C30C6CDD4}"/>
              </a:ext>
            </a:extLst>
          </p:cNvPr>
          <p:cNvSpPr/>
          <p:nvPr/>
        </p:nvSpPr>
        <p:spPr>
          <a:xfrm>
            <a:off x="-446" y="4294739"/>
            <a:ext cx="9144000" cy="356616"/>
          </a:xfrm>
          <a:prstGeom prst="rect">
            <a:avLst/>
          </a:prstGeom>
          <a:solidFill>
            <a:schemeClr val="tx2"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5FC7B21-D594-E64C-A0E0-855FA4E2C7C0}"/>
              </a:ext>
            </a:extLst>
          </p:cNvPr>
          <p:cNvSpPr/>
          <p:nvPr/>
        </p:nvSpPr>
        <p:spPr>
          <a:xfrm>
            <a:off x="106007" y="4318748"/>
            <a:ext cx="88612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#GEC18IST  |  ISTANBUL, TURKEY  |  APRIL 16 – 19, 2018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E5375BA-8DA5-D548-BB8E-B98F06AD5A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80" y="1707614"/>
            <a:ext cx="3468087" cy="1300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2ACAC4-53F9-9749-9A3F-9958A0AC9F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19"/>
          <a:stretch/>
        </p:blipFill>
        <p:spPr>
          <a:xfrm>
            <a:off x="1450746" y="4701718"/>
            <a:ext cx="5986914" cy="37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9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Shape 259" title="Chart"/>
          <p:cNvPicPr preferRelativeResize="0"/>
          <p:nvPr/>
        </p:nvPicPr>
        <p:blipFill rotWithShape="1">
          <a:blip r:embed="rId2">
            <a:alphaModFix/>
          </a:blip>
          <a:srcRect l="1231" t="3650" r="2596" b="8599"/>
          <a:stretch/>
        </p:blipFill>
        <p:spPr>
          <a:xfrm>
            <a:off x="958763" y="1098675"/>
            <a:ext cx="7302674" cy="34107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260"/>
          <p:cNvSpPr/>
          <p:nvPr/>
        </p:nvSpPr>
        <p:spPr>
          <a:xfrm>
            <a:off x="676931" y="0"/>
            <a:ext cx="7790175" cy="1098675"/>
          </a:xfrm>
          <a:prstGeom prst="leftRightArrow">
            <a:avLst>
              <a:gd name="adj1" fmla="val 59092"/>
              <a:gd name="adj2" fmla="val 50000"/>
            </a:avLst>
          </a:prstGeom>
          <a:gradFill>
            <a:gsLst>
              <a:gs pos="0">
                <a:srgbClr val="0000FF"/>
              </a:gs>
              <a:gs pos="49000">
                <a:srgbClr val="3A3AB9"/>
              </a:gs>
              <a:gs pos="52000">
                <a:srgbClr val="1D1D5D"/>
              </a:gs>
              <a:gs pos="100000">
                <a:srgbClr val="000000">
                  <a:alpha val="66666"/>
                </a:srgbClr>
              </a:gs>
            </a:gsLst>
            <a:lin ang="10800025" scaled="0"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5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Global </a:t>
            </a:r>
            <a:r>
              <a:rPr lang="en-US" sz="4500">
                <a:solidFill>
                  <a:srgbClr val="FFFF00"/>
                </a:solidFill>
                <a:latin typeface="Russo One"/>
                <a:ea typeface="Russo One"/>
                <a:cs typeface="Russo One"/>
                <a:sym typeface="Russo One"/>
              </a:rPr>
              <a:t>Projection</a:t>
            </a:r>
            <a:endParaRPr sz="4500">
              <a:solidFill>
                <a:srgbClr val="FFFF00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</p:spTree>
    <p:extLst>
      <p:ext uri="{BB962C8B-B14F-4D97-AF65-F5344CB8AC3E}">
        <p14:creationId xmlns:p14="http://schemas.microsoft.com/office/powerpoint/2010/main" val="2654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Global Entrepreneurship Congress 2018 </a:t>
            </a:r>
            <a:r>
              <a:rPr lang="en-US" smtClean="0">
                <a:solidFill>
                  <a:schemeClr val="bg1">
                    <a:lumMod val="85000"/>
                  </a:schemeClr>
                </a:solidFill>
              </a:rPr>
              <a:t>| </a:t>
            </a:r>
            <a:r>
              <a:rPr lang="en-US" smtClean="0">
                <a:solidFill>
                  <a:schemeClr val="bg1"/>
                </a:solidFill>
              </a:rPr>
              <a:t>Istanbul, Turkey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F9BB-81F1-401D-AA19-680A8E0D7F6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Shape 265"/>
          <p:cNvSpPr txBox="1">
            <a:spLocks/>
          </p:cNvSpPr>
          <p:nvPr/>
        </p:nvSpPr>
        <p:spPr>
          <a:xfrm rot="254">
            <a:off x="0" y="338"/>
            <a:ext cx="9144000" cy="10480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6000"/>
            </a:pPr>
            <a:r>
              <a:rPr lang="en-US" sz="5400" dirty="0" smtClean="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Prospective Jobs in Future</a:t>
            </a:r>
            <a:endParaRPr lang="en-US" sz="5400" dirty="0">
              <a:solidFill>
                <a:srgbClr val="FF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" name="Shape 266"/>
          <p:cNvSpPr/>
          <p:nvPr/>
        </p:nvSpPr>
        <p:spPr>
          <a:xfrm>
            <a:off x="65231" y="880072"/>
            <a:ext cx="9013500" cy="1081575"/>
          </a:xfrm>
          <a:prstGeom prst="rect">
            <a:avLst/>
          </a:prstGeom>
          <a:solidFill>
            <a:srgbClr val="00000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225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WORLD ECONOMIC FORUM </a:t>
            </a:r>
            <a:endParaRPr sz="225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lnSpc>
                <a:spcPct val="90000"/>
              </a:lnSpc>
            </a:pPr>
            <a:r>
              <a:rPr lang="en-US" sz="195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predicted the following 8 jobs every company will be hiring for by </a:t>
            </a:r>
            <a:r>
              <a:rPr lang="en-US" sz="2700" b="1" i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2020</a:t>
            </a:r>
            <a:r>
              <a:rPr lang="en-US" sz="195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endParaRPr sz="1950" dirty="0">
              <a:solidFill>
                <a:srgbClr val="FFFFFF"/>
              </a:solidFill>
            </a:endParaRPr>
          </a:p>
        </p:txBody>
      </p:sp>
      <p:sp>
        <p:nvSpPr>
          <p:cNvPr id="8" name="Shape 267"/>
          <p:cNvSpPr/>
          <p:nvPr/>
        </p:nvSpPr>
        <p:spPr>
          <a:xfrm>
            <a:off x="65231" y="1995169"/>
            <a:ext cx="2396925" cy="540450"/>
          </a:xfrm>
          <a:prstGeom prst="roundRect">
            <a:avLst>
              <a:gd name="adj" fmla="val 38099"/>
            </a:avLst>
          </a:prstGeom>
          <a:solidFill>
            <a:srgbClr val="C2FF5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rPr>
              <a:t>Data analysts</a:t>
            </a:r>
            <a:endParaRPr sz="1800" b="1"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9" name="Shape 268"/>
          <p:cNvSpPr/>
          <p:nvPr/>
        </p:nvSpPr>
        <p:spPr>
          <a:xfrm>
            <a:off x="237656" y="2605831"/>
            <a:ext cx="2733975" cy="645975"/>
          </a:xfrm>
          <a:prstGeom prst="roundRect">
            <a:avLst>
              <a:gd name="adj" fmla="val 30783"/>
            </a:avLst>
          </a:prstGeom>
          <a:solidFill>
            <a:srgbClr val="C2FF5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rPr>
              <a:t>Computer and mathematical jobs</a:t>
            </a:r>
            <a:endParaRPr sz="1800" b="1" dirty="0"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10" name="Shape 269"/>
          <p:cNvSpPr/>
          <p:nvPr/>
        </p:nvSpPr>
        <p:spPr>
          <a:xfrm>
            <a:off x="5449045" y="3359079"/>
            <a:ext cx="3073500" cy="540450"/>
          </a:xfrm>
          <a:prstGeom prst="roundRect">
            <a:avLst>
              <a:gd name="adj" fmla="val 39307"/>
            </a:avLst>
          </a:prstGeom>
          <a:solidFill>
            <a:srgbClr val="C2FF5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rPr>
              <a:t>Specialized sales people</a:t>
            </a:r>
            <a:endParaRPr sz="1800" b="1" dirty="0"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11" name="Shape 270"/>
          <p:cNvSpPr/>
          <p:nvPr/>
        </p:nvSpPr>
        <p:spPr>
          <a:xfrm>
            <a:off x="5860518" y="2604674"/>
            <a:ext cx="3070539" cy="685350"/>
          </a:xfrm>
          <a:prstGeom prst="roundRect">
            <a:avLst>
              <a:gd name="adj" fmla="val 36868"/>
            </a:avLst>
          </a:prstGeom>
          <a:solidFill>
            <a:srgbClr val="C2FF5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rPr>
              <a:t>Architects and engineering jobs</a:t>
            </a:r>
            <a:endParaRPr sz="1800" b="1"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12" name="Shape 271"/>
          <p:cNvSpPr/>
          <p:nvPr/>
        </p:nvSpPr>
        <p:spPr>
          <a:xfrm>
            <a:off x="6501356" y="1995169"/>
            <a:ext cx="2577375" cy="540450"/>
          </a:xfrm>
          <a:prstGeom prst="roundRect">
            <a:avLst>
              <a:gd name="adj" fmla="val 36274"/>
            </a:avLst>
          </a:prstGeom>
          <a:solidFill>
            <a:srgbClr val="C2FF5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rPr>
              <a:t>Senior managers</a:t>
            </a:r>
            <a:endParaRPr sz="1800" b="1"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13" name="Shape 272"/>
          <p:cNvSpPr/>
          <p:nvPr/>
        </p:nvSpPr>
        <p:spPr>
          <a:xfrm>
            <a:off x="558968" y="3338414"/>
            <a:ext cx="2812500" cy="540450"/>
          </a:xfrm>
          <a:prstGeom prst="roundRect">
            <a:avLst>
              <a:gd name="adj" fmla="val 38714"/>
            </a:avLst>
          </a:prstGeom>
          <a:solidFill>
            <a:srgbClr val="C2FF5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rPr>
              <a:t>Product designers</a:t>
            </a:r>
            <a:endParaRPr sz="1800" b="1"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14" name="Shape 273"/>
          <p:cNvSpPr/>
          <p:nvPr/>
        </p:nvSpPr>
        <p:spPr>
          <a:xfrm>
            <a:off x="739036" y="3959672"/>
            <a:ext cx="3413339" cy="645975"/>
          </a:xfrm>
          <a:prstGeom prst="roundRect">
            <a:avLst>
              <a:gd name="adj" fmla="val 42362"/>
            </a:avLst>
          </a:prstGeom>
          <a:solidFill>
            <a:srgbClr val="C2FF5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rPr>
              <a:t>Regulatory and government relations experts</a:t>
            </a:r>
            <a:endParaRPr sz="1800" b="1"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15" name="Shape 274"/>
          <p:cNvSpPr/>
          <p:nvPr/>
        </p:nvSpPr>
        <p:spPr>
          <a:xfrm>
            <a:off x="5029439" y="3959673"/>
            <a:ext cx="3371625" cy="645975"/>
          </a:xfrm>
          <a:prstGeom prst="roundRect">
            <a:avLst>
              <a:gd name="adj" fmla="val 39923"/>
            </a:avLst>
          </a:prstGeom>
          <a:solidFill>
            <a:srgbClr val="C2FF5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rPr>
              <a:t>HR and organizational development specialists</a:t>
            </a:r>
            <a:endParaRPr sz="1800" b="1">
              <a:latin typeface="Reem Kufi"/>
              <a:ea typeface="Reem Kufi"/>
              <a:cs typeface="Reem Kufi"/>
              <a:sym typeface="Reem Kufi"/>
            </a:endParaRPr>
          </a:p>
        </p:txBody>
      </p:sp>
      <p:cxnSp>
        <p:nvCxnSpPr>
          <p:cNvPr id="16" name="Shape 275"/>
          <p:cNvCxnSpPr>
            <a:stCxn id="7" idx="2"/>
            <a:endCxn id="8" idx="3"/>
          </p:cNvCxnSpPr>
          <p:nvPr/>
        </p:nvCxnSpPr>
        <p:spPr>
          <a:xfrm flipH="1">
            <a:off x="2462156" y="1961647"/>
            <a:ext cx="2109825" cy="303747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Shape 276"/>
          <p:cNvCxnSpPr>
            <a:stCxn id="7" idx="2"/>
            <a:endCxn id="14" idx="3"/>
          </p:cNvCxnSpPr>
          <p:nvPr/>
        </p:nvCxnSpPr>
        <p:spPr>
          <a:xfrm flipH="1">
            <a:off x="4152375" y="1961647"/>
            <a:ext cx="419606" cy="2321013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Shape 277"/>
          <p:cNvCxnSpPr>
            <a:stCxn id="7" idx="2"/>
            <a:endCxn id="13" idx="3"/>
          </p:cNvCxnSpPr>
          <p:nvPr/>
        </p:nvCxnSpPr>
        <p:spPr>
          <a:xfrm flipH="1">
            <a:off x="3371468" y="1961647"/>
            <a:ext cx="1200513" cy="1646992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" name="Shape 278"/>
          <p:cNvCxnSpPr>
            <a:stCxn id="7" idx="2"/>
            <a:endCxn id="9" idx="3"/>
          </p:cNvCxnSpPr>
          <p:nvPr/>
        </p:nvCxnSpPr>
        <p:spPr>
          <a:xfrm flipH="1">
            <a:off x="2971631" y="1961647"/>
            <a:ext cx="1600350" cy="967172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" name="Shape 279"/>
          <p:cNvCxnSpPr>
            <a:stCxn id="7" idx="2"/>
            <a:endCxn id="12" idx="1"/>
          </p:cNvCxnSpPr>
          <p:nvPr/>
        </p:nvCxnSpPr>
        <p:spPr>
          <a:xfrm>
            <a:off x="4571981" y="1961647"/>
            <a:ext cx="1929375" cy="303747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" name="Shape 280"/>
          <p:cNvCxnSpPr>
            <a:stCxn id="7" idx="2"/>
            <a:endCxn id="11" idx="1"/>
          </p:cNvCxnSpPr>
          <p:nvPr/>
        </p:nvCxnSpPr>
        <p:spPr>
          <a:xfrm>
            <a:off x="4571981" y="1961647"/>
            <a:ext cx="1288537" cy="985702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" name="Shape 281"/>
          <p:cNvCxnSpPr>
            <a:stCxn id="7" idx="2"/>
            <a:endCxn id="10" idx="1"/>
          </p:cNvCxnSpPr>
          <p:nvPr/>
        </p:nvCxnSpPr>
        <p:spPr>
          <a:xfrm>
            <a:off x="4571981" y="1961647"/>
            <a:ext cx="877064" cy="1667657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" name="Shape 282"/>
          <p:cNvCxnSpPr>
            <a:stCxn id="7" idx="2"/>
            <a:endCxn id="15" idx="1"/>
          </p:cNvCxnSpPr>
          <p:nvPr/>
        </p:nvCxnSpPr>
        <p:spPr>
          <a:xfrm>
            <a:off x="4571981" y="1961647"/>
            <a:ext cx="457458" cy="2321014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4" name="Shape 283"/>
          <p:cNvPicPr preferRelativeResize="0"/>
          <p:nvPr/>
        </p:nvPicPr>
        <p:blipFill rotWithShape="1">
          <a:blip r:embed="rId2">
            <a:alphaModFix/>
          </a:blip>
          <a:srcRect t="20191" b="19228"/>
          <a:stretch/>
        </p:blipFill>
        <p:spPr>
          <a:xfrm>
            <a:off x="2094465" y="1047209"/>
            <a:ext cx="621342" cy="37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8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" r="213"/>
          <a:stretch/>
        </p:blipFill>
        <p:spPr>
          <a:xfrm>
            <a:off x="0" y="-1"/>
            <a:ext cx="9144000" cy="4624252"/>
          </a:xfrm>
        </p:spPr>
      </p:pic>
    </p:spTree>
    <p:extLst>
      <p:ext uri="{BB962C8B-B14F-4D97-AF65-F5344CB8AC3E}">
        <p14:creationId xmlns:p14="http://schemas.microsoft.com/office/powerpoint/2010/main" val="170145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305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2">
            <a:alphaModFix/>
          </a:blip>
          <a:srcRect t="-891" b="-178"/>
          <a:stretch/>
        </p:blipFill>
        <p:spPr>
          <a:xfrm>
            <a:off x="2952206" y="-1"/>
            <a:ext cx="6139543" cy="46314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97"/>
          <p:cNvSpPr/>
          <p:nvPr/>
        </p:nvSpPr>
        <p:spPr>
          <a:xfrm>
            <a:off x="0" y="0"/>
            <a:ext cx="2952206" cy="4631466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151"/>
          </a:p>
        </p:txBody>
      </p:sp>
      <p:sp>
        <p:nvSpPr>
          <p:cNvPr id="4" name="Shape 303"/>
          <p:cNvSpPr txBox="1">
            <a:spLocks/>
          </p:cNvSpPr>
          <p:nvPr/>
        </p:nvSpPr>
        <p:spPr>
          <a:xfrm>
            <a:off x="326570" y="1201782"/>
            <a:ext cx="2403566" cy="342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Quattrocento Sans"/>
              <a:buNone/>
              <a:defRPr sz="6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SzPts val="5400"/>
              <a:buFont typeface="Trebuchet MS"/>
              <a:buNone/>
            </a:pPr>
            <a:r>
              <a:rPr lang="en-US" sz="4000" b="1" kern="0" dirty="0" smtClean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Growth</a:t>
            </a:r>
          </a:p>
          <a:p>
            <a:pPr defTabSz="914400">
              <a:lnSpc>
                <a:spcPct val="100000"/>
              </a:lnSpc>
              <a:buSzPts val="5400"/>
              <a:buFont typeface="Trebuchet MS"/>
              <a:buNone/>
            </a:pPr>
            <a:r>
              <a:rPr lang="en-US" sz="4000" b="1" kern="0" dirty="0" smtClean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of</a:t>
            </a:r>
          </a:p>
          <a:p>
            <a:pPr defTabSz="914400">
              <a:lnSpc>
                <a:spcPct val="100000"/>
              </a:lnSpc>
              <a:buSzPts val="5400"/>
              <a:buFont typeface="Trebuchet MS"/>
              <a:buNone/>
            </a:pPr>
            <a:r>
              <a:rPr lang="en-US" sz="4000" b="1" kern="0" dirty="0" smtClean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STEM</a:t>
            </a:r>
          </a:p>
          <a:p>
            <a:pPr defTabSz="914400">
              <a:lnSpc>
                <a:spcPct val="100000"/>
              </a:lnSpc>
              <a:buSzPts val="5400"/>
              <a:buFont typeface="Trebuchet MS"/>
              <a:buNone/>
            </a:pPr>
            <a:r>
              <a:rPr lang="en-US" sz="4000" b="1" kern="0" dirty="0" smtClean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Job</a:t>
            </a:r>
          </a:p>
          <a:p>
            <a:pPr defTabSz="914400">
              <a:lnSpc>
                <a:spcPct val="100000"/>
              </a:lnSpc>
              <a:buSzPts val="5400"/>
              <a:buFont typeface="Trebuchet MS"/>
              <a:buNone/>
            </a:pPr>
            <a:r>
              <a:rPr lang="en-US" sz="4000" b="1" kern="0" dirty="0" smtClean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Market</a:t>
            </a:r>
            <a:endParaRPr lang="en-US" sz="4000" b="1" kern="0"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" name="Shape 3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082" y="117565"/>
            <a:ext cx="1130543" cy="1084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90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267" r="-572" b="16444"/>
          <a:stretch/>
        </p:blipFill>
        <p:spPr>
          <a:xfrm>
            <a:off x="0" y="475535"/>
            <a:ext cx="9144000" cy="41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4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Shape 319"/>
          <p:cNvSpPr txBox="1">
            <a:spLocks/>
          </p:cNvSpPr>
          <p:nvPr/>
        </p:nvSpPr>
        <p:spPr>
          <a:xfrm>
            <a:off x="5641695" y="157227"/>
            <a:ext cx="3330066" cy="265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800"/>
              <a:buFont typeface="Trebuchet MS"/>
              <a:buNone/>
            </a:pPr>
            <a:r>
              <a:rPr lang="en-US" sz="4400" dirty="0" smtClean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STEM Employment in </a:t>
            </a:r>
          </a:p>
          <a:p>
            <a:pPr algn="ctr">
              <a:spcBef>
                <a:spcPts val="0"/>
              </a:spcBef>
              <a:buClr>
                <a:schemeClr val="dk1"/>
              </a:buClr>
              <a:buSzPts val="4800"/>
              <a:buFont typeface="Trebuchet MS"/>
              <a:buNone/>
            </a:pPr>
            <a:r>
              <a:rPr lang="en-US" sz="4400" dirty="0" smtClean="0">
                <a:solidFill>
                  <a:srgbClr val="002868"/>
                </a:solidFill>
                <a:latin typeface="Impact"/>
                <a:ea typeface="Impact"/>
                <a:cs typeface="Impact"/>
                <a:sym typeface="Impact"/>
              </a:rPr>
              <a:t>USA</a:t>
            </a:r>
            <a:endParaRPr lang="en-US" sz="4400" dirty="0">
              <a:solidFill>
                <a:srgbClr val="002868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4" name="Shape 320"/>
          <p:cNvPicPr preferRelativeResize="0"/>
          <p:nvPr/>
        </p:nvPicPr>
        <p:blipFill rotWithShape="1">
          <a:blip r:embed="rId2">
            <a:alphaModFix/>
          </a:blip>
          <a:srcRect t="1825" b="1603"/>
          <a:stretch/>
        </p:blipFill>
        <p:spPr>
          <a:xfrm>
            <a:off x="128338" y="157227"/>
            <a:ext cx="5470417" cy="4206226"/>
          </a:xfrm>
          <a:prstGeom prst="rect">
            <a:avLst/>
          </a:prstGeom>
          <a:noFill/>
          <a:ln w="114300" cap="flat" cmpd="sng">
            <a:solidFill>
              <a:srgbClr val="BF0A3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Shape 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9561" y="2571750"/>
            <a:ext cx="3238319" cy="1688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27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Shape 332"/>
          <p:cNvSpPr txBox="1">
            <a:spLocks/>
          </p:cNvSpPr>
          <p:nvPr/>
        </p:nvSpPr>
        <p:spPr>
          <a:xfrm>
            <a:off x="2286001" y="-1"/>
            <a:ext cx="6858000" cy="113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400"/>
              <a:buFont typeface="Trebuchet MS"/>
              <a:buNone/>
            </a:pPr>
            <a:r>
              <a:rPr lang="en-US" sz="3200" b="1" dirty="0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Investing in STEM Education</a:t>
            </a:r>
            <a:endParaRPr lang="en-US" sz="3200" b="1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" name="Shape 333"/>
          <p:cNvSpPr txBox="1">
            <a:spLocks/>
          </p:cNvSpPr>
          <p:nvPr/>
        </p:nvSpPr>
        <p:spPr>
          <a:xfrm>
            <a:off x="2424545" y="872836"/>
            <a:ext cx="6497782" cy="3754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1800" b="1" dirty="0" smtClean="0">
                <a:latin typeface="Proxima Nova"/>
                <a:ea typeface="Proxima Nova"/>
                <a:cs typeface="Proxima Nova"/>
                <a:sym typeface="Proxima Nova"/>
              </a:rPr>
              <a:t>&gt;&gt; India, China, Malaysia, and Singapore are ready examples of how investment in STEM has led to overall economic improvements.</a:t>
            </a:r>
          </a:p>
          <a:p>
            <a:pPr>
              <a:spcBef>
                <a:spcPts val="1000"/>
              </a:spcBef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1800" b="1" dirty="0" smtClean="0">
                <a:latin typeface="Proxima Nova"/>
                <a:ea typeface="Proxima Nova"/>
                <a:cs typeface="Proxima Nova"/>
                <a:sym typeface="Proxima Nova"/>
              </a:rPr>
              <a:t>&gt;&gt; Investment in STEM education is crucial for future advancement and sustainable economic development of a country</a:t>
            </a:r>
          </a:p>
          <a:p>
            <a:pPr>
              <a:spcBef>
                <a:spcPts val="1000"/>
              </a:spcBef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1800" b="1" dirty="0" smtClean="0">
                <a:latin typeface="Proxima Nova"/>
                <a:ea typeface="Proxima Nova"/>
                <a:cs typeface="Proxima Nova"/>
                <a:sym typeface="Proxima Nova"/>
              </a:rPr>
              <a:t>&gt;&gt; The importance of STEM is acknowledged globally. America, for example, has a committee on STEM Education (</a:t>
            </a:r>
            <a:r>
              <a:rPr lang="en-US" sz="1800" b="1" dirty="0" err="1" smtClean="0">
                <a:latin typeface="Proxima Nova"/>
                <a:ea typeface="Proxima Nova"/>
                <a:cs typeface="Proxima Nova"/>
                <a:sym typeface="Proxima Nova"/>
              </a:rPr>
              <a:t>CoSTEM</a:t>
            </a:r>
            <a:r>
              <a:rPr lang="en-US" sz="1800" b="1" dirty="0" smtClean="0">
                <a:latin typeface="Proxima Nova"/>
                <a:ea typeface="Proxima Nova"/>
                <a:cs typeface="Proxima Nova"/>
                <a:sym typeface="Proxima Nova"/>
              </a:rPr>
              <a:t>) to support and fulfil the growing demand of high-tech workers in certain career fields.</a:t>
            </a:r>
          </a:p>
          <a:p>
            <a:pPr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1800" b="1" dirty="0" smtClean="0">
                <a:latin typeface="Proxima Nova"/>
                <a:ea typeface="Proxima Nova"/>
                <a:cs typeface="Proxima Nova"/>
                <a:sym typeface="Proxima Nova"/>
              </a:rPr>
              <a:t>&gt;&gt; Australia is increasing its focus on STEM learning as well</a:t>
            </a:r>
            <a:endParaRPr lang="en-US" sz="18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Shape 334"/>
          <p:cNvPicPr preferRelativeResize="0"/>
          <p:nvPr/>
        </p:nvPicPr>
        <p:blipFill rotWithShape="1">
          <a:blip r:embed="rId2">
            <a:alphaModFix/>
          </a:blip>
          <a:srcRect r="53327"/>
          <a:stretch/>
        </p:blipFill>
        <p:spPr>
          <a:xfrm rot="10800000">
            <a:off x="0" y="0"/>
            <a:ext cx="2286000" cy="4627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804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Shape 339"/>
          <p:cNvPicPr preferRelativeResize="0"/>
          <p:nvPr/>
        </p:nvPicPr>
        <p:blipFill rotWithShape="1">
          <a:blip r:embed="rId2">
            <a:alphaModFix/>
          </a:blip>
          <a:srcRect t="6324" b="62401"/>
          <a:stretch/>
        </p:blipFill>
        <p:spPr>
          <a:xfrm>
            <a:off x="0" y="2175164"/>
            <a:ext cx="9144000" cy="24661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340"/>
          <p:cNvSpPr txBox="1">
            <a:spLocks/>
          </p:cNvSpPr>
          <p:nvPr/>
        </p:nvSpPr>
        <p:spPr>
          <a:xfrm>
            <a:off x="0" y="0"/>
            <a:ext cx="9144000" cy="26877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600"/>
              <a:buFont typeface="Trebuchet MS"/>
              <a:buNone/>
            </a:pPr>
            <a:r>
              <a:rPr lang="en-US" sz="4800" b="1" dirty="0" smtClean="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Future of </a:t>
            </a:r>
          </a:p>
          <a:p>
            <a:pPr algn="ctr">
              <a:spcBef>
                <a:spcPts val="0"/>
              </a:spcBef>
              <a:buClr>
                <a:schemeClr val="dk1"/>
              </a:buClr>
              <a:buSzPts val="3600"/>
              <a:buFont typeface="Trebuchet MS"/>
              <a:buNone/>
            </a:pPr>
            <a:r>
              <a:rPr lang="en-US" sz="4800" b="1" dirty="0" smtClean="0">
                <a:solidFill>
                  <a:srgbClr val="FF6B6B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ENTREPRENEURSHIP </a:t>
            </a:r>
            <a:r>
              <a:rPr lang="en-US" sz="4800" b="1" dirty="0" smtClean="0">
                <a:solidFill>
                  <a:srgbClr val="F3F3F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&amp; </a:t>
            </a:r>
          </a:p>
          <a:p>
            <a:pPr algn="ctr">
              <a:spcBef>
                <a:spcPts val="0"/>
              </a:spcBef>
              <a:buClr>
                <a:schemeClr val="dk1"/>
              </a:buClr>
              <a:buSzPts val="3600"/>
              <a:buFont typeface="Trebuchet MS"/>
              <a:buNone/>
            </a:pPr>
            <a:r>
              <a:rPr lang="en-US" sz="4800" b="1" dirty="0" smtClean="0">
                <a:solidFill>
                  <a:srgbClr val="00FF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STEM Education</a:t>
            </a:r>
            <a:endParaRPr lang="en-US" sz="4800" b="1" dirty="0">
              <a:solidFill>
                <a:srgbClr val="00FF0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42818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6"/>
          <a:stretch/>
        </p:blipFill>
        <p:spPr>
          <a:xfrm>
            <a:off x="0" y="0"/>
            <a:ext cx="9144000" cy="4627418"/>
          </a:xfrm>
        </p:spPr>
      </p:pic>
    </p:spTree>
    <p:extLst>
      <p:ext uri="{BB962C8B-B14F-4D97-AF65-F5344CB8AC3E}">
        <p14:creationId xmlns:p14="http://schemas.microsoft.com/office/powerpoint/2010/main" val="168059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3"/>
          <p:cNvSpPr txBox="1">
            <a:spLocks/>
          </p:cNvSpPr>
          <p:nvPr/>
        </p:nvSpPr>
        <p:spPr>
          <a:xfrm>
            <a:off x="0" y="0"/>
            <a:ext cx="9144001" cy="35051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6000"/>
              <a:buFont typeface="Trebuchet MS"/>
              <a:buNone/>
            </a:pPr>
            <a:r>
              <a:rPr lang="en-US" sz="80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Way</a:t>
            </a:r>
            <a:r>
              <a:rPr lang="en-US" sz="8000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algn="ctr">
              <a:spcBef>
                <a:spcPts val="0"/>
              </a:spcBef>
              <a:buClr>
                <a:schemeClr val="dk1"/>
              </a:buClr>
              <a:buSzPts val="6000"/>
              <a:buFont typeface="Trebuchet MS"/>
              <a:buNone/>
            </a:pPr>
            <a:r>
              <a:rPr lang="en-US" sz="8000" b="1" dirty="0" smtClean="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Forward</a:t>
            </a:r>
            <a:endParaRPr lang="en-US" sz="8000" b="1" dirty="0">
              <a:solidFill>
                <a:srgbClr val="00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Shape 364"/>
          <p:cNvSpPr>
            <a:spLocks noGrp="1"/>
          </p:cNvSpPr>
          <p:nvPr>
            <p:ph type="pic" sz="quarter" idx="10"/>
          </p:nvPr>
        </p:nvSpPr>
        <p:spPr>
          <a:xfrm>
            <a:off x="0" y="2446194"/>
            <a:ext cx="9144000" cy="2147455"/>
          </a:xfrm>
          <a:prstGeom prst="rightArrow">
            <a:avLst>
              <a:gd name="adj1" fmla="val 50000"/>
              <a:gd name="adj2" fmla="val 68273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99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3E2E688-A822-3E4A-9B3B-7E25986A1635}"/>
              </a:ext>
            </a:extLst>
          </p:cNvPr>
          <p:cNvSpPr/>
          <p:nvPr/>
        </p:nvSpPr>
        <p:spPr>
          <a:xfrm>
            <a:off x="0" y="4296577"/>
            <a:ext cx="9144000" cy="356616"/>
          </a:xfrm>
          <a:prstGeom prst="rect">
            <a:avLst/>
          </a:prstGeom>
          <a:solidFill>
            <a:schemeClr val="tx2"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7845" y="4320586"/>
            <a:ext cx="88612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#GEC18IST  |  ISTANBUL, TURKEY  |  APRIL 16 – 19,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775C73-50E0-C64F-9077-F9E8BA54E3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" y="6680"/>
            <a:ext cx="3846874" cy="4269922"/>
          </a:xfrm>
          <a:prstGeom prst="rect">
            <a:avLst/>
          </a:prstGeom>
        </p:spPr>
      </p:pic>
      <p:sp>
        <p:nvSpPr>
          <p:cNvPr id="13" name="Shape 39">
            <a:extLst>
              <a:ext uri="{FF2B5EF4-FFF2-40B4-BE49-F238E27FC236}">
                <a16:creationId xmlns:a16="http://schemas.microsoft.com/office/drawing/2014/main" xmlns="" id="{0CBF797F-03BD-6F4A-A566-6D136A64E1B0}"/>
              </a:ext>
            </a:extLst>
          </p:cNvPr>
          <p:cNvSpPr/>
          <p:nvPr/>
        </p:nvSpPr>
        <p:spPr>
          <a:xfrm>
            <a:off x="734" y="-7794"/>
            <a:ext cx="3846874" cy="4284396"/>
          </a:xfrm>
          <a:prstGeom prst="rect">
            <a:avLst/>
          </a:prstGeom>
          <a:solidFill>
            <a:schemeClr val="tx2">
              <a:alpha val="56000"/>
            </a:schemeClr>
          </a:soli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A97C9B6-5AD0-DE4C-A128-F6561D7EC9C6}"/>
              </a:ext>
            </a:extLst>
          </p:cNvPr>
          <p:cNvSpPr/>
          <p:nvPr/>
        </p:nvSpPr>
        <p:spPr>
          <a:xfrm>
            <a:off x="4509406" y="2886966"/>
            <a:ext cx="3589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Dr. Md. </a:t>
            </a:r>
            <a:r>
              <a:rPr lang="en-US" sz="2000" b="1" dirty="0" err="1">
                <a:solidFill>
                  <a:schemeClr val="tx2"/>
                </a:solidFill>
                <a:latin typeface="+mj-lt"/>
              </a:rPr>
              <a:t>Sabur</a:t>
            </a:r>
            <a:r>
              <a:rPr lang="en-US" sz="20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Khan</a:t>
            </a:r>
          </a:p>
          <a:p>
            <a:r>
              <a:rPr lang="en-US" sz="1400" dirty="0" smtClean="0">
                <a:solidFill>
                  <a:schemeClr val="tx2"/>
                </a:solidFill>
                <a:latin typeface="+mj-lt"/>
              </a:rPr>
              <a:t>Chairman, </a:t>
            </a:r>
            <a:r>
              <a:rPr lang="en-US" sz="1400" dirty="0" err="1" smtClean="0">
                <a:solidFill>
                  <a:schemeClr val="tx2"/>
                </a:solidFill>
                <a:latin typeface="+mj-lt"/>
              </a:rPr>
              <a:t>BoT</a:t>
            </a:r>
            <a:endParaRPr lang="en-US" sz="1400" dirty="0" smtClean="0">
              <a:solidFill>
                <a:schemeClr val="tx2"/>
              </a:solidFill>
              <a:latin typeface="+mj-lt"/>
            </a:endParaRPr>
          </a:p>
          <a:p>
            <a:r>
              <a:rPr lang="en-US" sz="1400" dirty="0">
                <a:solidFill>
                  <a:schemeClr val="tx2"/>
                </a:solidFill>
                <a:latin typeface="+mj-lt"/>
              </a:rPr>
              <a:t>Daffodil International 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University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A8B668A-3B5D-DB46-AC8E-C9118728B159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4276518"/>
            <a:ext cx="9144000" cy="182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78BFA7E-C8D5-514E-808A-65651B58CB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80" y="1707614"/>
            <a:ext cx="3468087" cy="13005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68D06EF-008B-2E4D-BDAA-D7F4244EA68A}"/>
              </a:ext>
            </a:extLst>
          </p:cNvPr>
          <p:cNvSpPr/>
          <p:nvPr/>
        </p:nvSpPr>
        <p:spPr>
          <a:xfrm>
            <a:off x="0" y="4677968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837" y="164513"/>
            <a:ext cx="3562427" cy="17724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67773" y="1497982"/>
            <a:ext cx="3072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The Future of Work</a:t>
            </a:r>
          </a:p>
        </p:txBody>
      </p:sp>
    </p:spTree>
    <p:extLst>
      <p:ext uri="{BB962C8B-B14F-4D97-AF65-F5344CB8AC3E}">
        <p14:creationId xmlns:p14="http://schemas.microsoft.com/office/powerpoint/2010/main" val="141453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Shape 371"/>
          <p:cNvPicPr preferRelativeResize="0"/>
          <p:nvPr/>
        </p:nvPicPr>
        <p:blipFill rotWithShape="1">
          <a:blip r:embed="rId2">
            <a:alphaModFix/>
          </a:blip>
          <a:srcRect l="12026"/>
          <a:stretch/>
        </p:blipFill>
        <p:spPr>
          <a:xfrm>
            <a:off x="4430108" y="0"/>
            <a:ext cx="4666595" cy="46551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3864"/>
            <a:ext cx="505691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90000"/>
              </a:lnSpc>
              <a:buClr>
                <a:srgbClr val="000000"/>
              </a:buClr>
              <a:buSzPts val="2400"/>
            </a:pPr>
            <a:r>
              <a:rPr lang="en-US" sz="4400" b="1" kern="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Need to increase student </a:t>
            </a:r>
          </a:p>
          <a:p>
            <a:pPr lvl="0" algn="ctr" defTabSz="914400">
              <a:lnSpc>
                <a:spcPct val="90000"/>
              </a:lnSpc>
              <a:buClr>
                <a:srgbClr val="000000"/>
              </a:buClr>
              <a:buSzPts val="2400"/>
            </a:pPr>
            <a:r>
              <a:rPr lang="en-US" sz="4800" kern="0" dirty="0">
                <a:solidFill>
                  <a:srgbClr val="00B050"/>
                </a:solidFill>
                <a:latin typeface="Impact"/>
                <a:ea typeface="Impact"/>
                <a:cs typeface="Impact"/>
                <a:sym typeface="Impact"/>
              </a:rPr>
              <a:t>ACHIEVEMENT </a:t>
            </a:r>
          </a:p>
          <a:p>
            <a:pPr lvl="0" algn="ctr" defTabSz="914400">
              <a:lnSpc>
                <a:spcPct val="90000"/>
              </a:lnSpc>
              <a:buClr>
                <a:srgbClr val="000000"/>
              </a:buClr>
              <a:buSzPts val="2400"/>
            </a:pPr>
            <a:r>
              <a:rPr lang="en-US" sz="4400" b="1" kern="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 </a:t>
            </a:r>
            <a:r>
              <a:rPr lang="en-US" sz="4400" b="1" i="1" kern="0" dirty="0">
                <a:solidFill>
                  <a:schemeClr val="accent1"/>
                </a:solidFill>
                <a:latin typeface="Quattrocento Sans"/>
                <a:sym typeface="Quattrocento Sans"/>
              </a:rPr>
              <a:t>Mathematics</a:t>
            </a:r>
            <a:r>
              <a:rPr lang="en-US" sz="4400" b="1" kern="0" dirty="0">
                <a:solidFill>
                  <a:schemeClr val="accent1"/>
                </a:solidFill>
                <a:latin typeface="Quattrocento Sans"/>
                <a:sym typeface="Quattrocento Sans"/>
              </a:rPr>
              <a:t> </a:t>
            </a:r>
            <a:r>
              <a:rPr lang="en-US" sz="4400" b="1" kern="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and </a:t>
            </a:r>
            <a:r>
              <a:rPr lang="en-US" sz="4400" b="1" i="1" kern="0" dirty="0">
                <a:solidFill>
                  <a:schemeClr val="accent1"/>
                </a:solidFill>
                <a:latin typeface="Quattrocento Sans"/>
                <a:sym typeface="Quattrocento Sans"/>
              </a:rPr>
              <a:t>Science </a:t>
            </a:r>
            <a:r>
              <a:rPr lang="en-US" sz="4400" b="1" kern="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and expand STEM education</a:t>
            </a:r>
            <a:endParaRPr lang="en-US" sz="4400" b="1" kern="0" dirty="0">
              <a:solidFill>
                <a:schemeClr val="accen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83582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377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2">
            <a:alphaModFix/>
          </a:blip>
          <a:srcRect l="12424" t="24571" r="43485" b="-9145"/>
          <a:stretch/>
        </p:blipFill>
        <p:spPr>
          <a:xfrm>
            <a:off x="0" y="0"/>
            <a:ext cx="4017818" cy="51850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376"/>
          <p:cNvSpPr txBox="1">
            <a:spLocks/>
          </p:cNvSpPr>
          <p:nvPr/>
        </p:nvSpPr>
        <p:spPr>
          <a:xfrm>
            <a:off x="4017819" y="0"/>
            <a:ext cx="5126182" cy="46135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800" dirty="0" smtClean="0">
                <a:solidFill>
                  <a:srgbClr val="FF5544"/>
                </a:solidFill>
                <a:latin typeface="Impact"/>
                <a:ea typeface="Impact"/>
                <a:cs typeface="Impact"/>
                <a:sym typeface="Impact"/>
              </a:rPr>
              <a:t>PUBLIC</a:t>
            </a:r>
            <a:r>
              <a:rPr lang="en-US" sz="4800" dirty="0" smtClean="0">
                <a:solidFill>
                  <a:srgbClr val="FFFF00"/>
                </a:solidFill>
                <a:latin typeface="Impact"/>
                <a:ea typeface="Impact"/>
                <a:cs typeface="Impact"/>
                <a:sym typeface="Impact"/>
              </a:rPr>
              <a:t>-PRIVATE </a:t>
            </a:r>
            <a:r>
              <a:rPr lang="en-US" sz="4800" dirty="0" smtClean="0">
                <a:solidFill>
                  <a:srgbClr val="F0DFFF"/>
                </a:solidFill>
                <a:latin typeface="Impact"/>
                <a:ea typeface="Impact"/>
                <a:cs typeface="Impact"/>
                <a:sym typeface="Impact"/>
              </a:rPr>
              <a:t>PARTNERSHIPS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dirty="0" smtClean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involving major </a:t>
            </a:r>
            <a:r>
              <a:rPr lang="en-US" sz="2800" b="1" dirty="0" smtClean="0">
                <a:solidFill>
                  <a:srgbClr val="00FF36"/>
                </a:solidFill>
              </a:rPr>
              <a:t>Companies, Universities, Foundations, Non-profit Organizations, </a:t>
            </a:r>
            <a:r>
              <a:rPr lang="en-US" sz="2800" b="1" dirty="0" smtClean="0">
                <a:solidFill>
                  <a:srgbClr val="FFFFFF"/>
                </a:solidFill>
              </a:rPr>
              <a:t>and </a:t>
            </a:r>
            <a:r>
              <a:rPr lang="en-US" sz="2800" b="1" dirty="0" smtClean="0">
                <a:solidFill>
                  <a:srgbClr val="00FF36"/>
                </a:solidFill>
              </a:rPr>
              <a:t>Government Agencies</a:t>
            </a:r>
            <a:r>
              <a:rPr lang="en-US" sz="2800" dirty="0" smtClean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should be ensured to emphasize STEM education</a:t>
            </a:r>
            <a:endParaRPr lang="en-US" sz="28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14303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Shape 383"/>
          <p:cNvSpPr txBox="1">
            <a:spLocks noGrp="1"/>
          </p:cNvSpPr>
          <p:nvPr>
            <p:ph type="subTitle" idx="1"/>
          </p:nvPr>
        </p:nvSpPr>
        <p:spPr>
          <a:xfrm>
            <a:off x="0" y="-1"/>
            <a:ext cx="9144000" cy="464127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FFFFFF"/>
                </a:solidFill>
                <a:sym typeface="Quattrocento Sans"/>
              </a:rPr>
              <a:t>Increased commitment from </a:t>
            </a:r>
            <a:r>
              <a:rPr lang="en-US" sz="4000" b="1" i="1" u="none" strike="noStrike" cap="none" dirty="0">
                <a:solidFill>
                  <a:srgbClr val="FFFFFF"/>
                </a:solidFill>
              </a:rPr>
              <a:t>businesses</a:t>
            </a:r>
            <a:r>
              <a:rPr lang="en-US" sz="4000" b="0" i="0" u="none" strike="noStrike" cap="none" dirty="0">
                <a:solidFill>
                  <a:srgbClr val="FFFFFF"/>
                </a:solidFill>
                <a:sym typeface="Quattrocento Sans"/>
              </a:rPr>
              <a:t> and </a:t>
            </a:r>
            <a:r>
              <a:rPr lang="en-US" sz="4000" b="1" i="1" u="none" strike="noStrike" cap="none" dirty="0">
                <a:solidFill>
                  <a:srgbClr val="FFFFFF"/>
                </a:solidFill>
              </a:rPr>
              <a:t>other stakeholders</a:t>
            </a:r>
            <a:r>
              <a:rPr lang="en-US" sz="4000" b="1" i="0" u="none" strike="noStrike" cap="none" dirty="0">
                <a:solidFill>
                  <a:srgbClr val="FFFFFF"/>
                </a:solidFill>
              </a:rPr>
              <a:t> </a:t>
            </a:r>
            <a:r>
              <a:rPr lang="en-US" sz="4000" b="0" i="0" u="none" strike="noStrike" cap="none" dirty="0">
                <a:solidFill>
                  <a:srgbClr val="FFFFFF"/>
                </a:solidFill>
                <a:sym typeface="Quattrocento Sans"/>
              </a:rPr>
              <a:t>that support STEM education is critical. STEM education creates the</a:t>
            </a:r>
            <a:r>
              <a:rPr lang="en-US" sz="5400" b="1" dirty="0">
                <a:solidFill>
                  <a:srgbClr val="FFFFFF"/>
                </a:solidFill>
              </a:rPr>
              <a:t> </a:t>
            </a:r>
            <a:r>
              <a:rPr lang="en-US" sz="5400" b="1" i="1" dirty="0">
                <a:solidFill>
                  <a:srgbClr val="FFFF00"/>
                </a:solidFill>
              </a:rPr>
              <a:t>PIPELINE</a:t>
            </a:r>
            <a:r>
              <a:rPr lang="en-US" sz="4000" b="0" i="1" u="none" strike="noStrike" cap="none" dirty="0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4000" b="0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of </a:t>
            </a:r>
            <a:endParaRPr sz="4000" b="0" i="0" u="none" strike="noStrike" cap="none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7354"/>
                </a:solidFill>
                <a:latin typeface="Russo One"/>
                <a:ea typeface="Russo One"/>
                <a:cs typeface="Russo One"/>
                <a:sym typeface="Russo One"/>
              </a:rPr>
              <a:t>FUTURE INNOVATORS</a:t>
            </a:r>
            <a:endParaRPr sz="6000" b="1" dirty="0">
              <a:solidFill>
                <a:srgbClr val="FF7354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</p:spTree>
    <p:extLst>
      <p:ext uri="{BB962C8B-B14F-4D97-AF65-F5344CB8AC3E}">
        <p14:creationId xmlns:p14="http://schemas.microsoft.com/office/powerpoint/2010/main" val="162333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4848" r="6061" b="8418"/>
          <a:stretch/>
        </p:blipFill>
        <p:spPr>
          <a:xfrm>
            <a:off x="0" y="0"/>
            <a:ext cx="9144000" cy="4668982"/>
          </a:xfrm>
        </p:spPr>
      </p:pic>
    </p:spTree>
    <p:extLst>
      <p:ext uri="{BB962C8B-B14F-4D97-AF65-F5344CB8AC3E}">
        <p14:creationId xmlns:p14="http://schemas.microsoft.com/office/powerpoint/2010/main" val="6149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0"/>
          <a:stretch/>
        </p:blipFill>
        <p:spPr>
          <a:xfrm>
            <a:off x="0" y="1"/>
            <a:ext cx="9144000" cy="4641274"/>
          </a:xfrm>
        </p:spPr>
      </p:pic>
    </p:spTree>
    <p:extLst>
      <p:ext uri="{BB962C8B-B14F-4D97-AF65-F5344CB8AC3E}">
        <p14:creationId xmlns:p14="http://schemas.microsoft.com/office/powerpoint/2010/main" val="143550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0"/>
            <a:ext cx="9144000" cy="4641275"/>
          </a:xfrm>
        </p:spPr>
      </p:pic>
    </p:spTree>
    <p:extLst>
      <p:ext uri="{BB962C8B-B14F-4D97-AF65-F5344CB8AC3E}">
        <p14:creationId xmlns:p14="http://schemas.microsoft.com/office/powerpoint/2010/main" val="121540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822"/>
          <a:stretch/>
        </p:blipFill>
        <p:spPr>
          <a:xfrm>
            <a:off x="0" y="0"/>
            <a:ext cx="9144000" cy="5198920"/>
          </a:xfrm>
        </p:spPr>
      </p:pic>
    </p:spTree>
    <p:extLst>
      <p:ext uri="{BB962C8B-B14F-4D97-AF65-F5344CB8AC3E}">
        <p14:creationId xmlns:p14="http://schemas.microsoft.com/office/powerpoint/2010/main" val="111209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16656145818_f1aff8f0dc_o-small-filtered.jpe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8" y="-23875"/>
            <a:ext cx="9139662" cy="5153025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/>
        </p:nvSpPr>
        <p:spPr>
          <a:xfrm>
            <a:off x="4338" y="-23875"/>
            <a:ext cx="9144000" cy="5189489"/>
          </a:xfrm>
          <a:prstGeom prst="rect">
            <a:avLst/>
          </a:prstGeom>
          <a:solidFill>
            <a:schemeClr val="tx2">
              <a:alpha val="77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0D4E1F8-2B8E-AD44-8278-4F8BBE480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40" y="752313"/>
            <a:ext cx="47752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069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4121063" cy="4622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D919A70-D923-764F-BCC7-179D3010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Global Entrepreneurship Congress 2018 | Istanbul, Turkey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5A0B634-3F50-034D-90F1-E5E47CFE5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F9BB-81F1-401D-AA19-680A8E0D7F6D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24" y="514195"/>
            <a:ext cx="3369739" cy="3373483"/>
          </a:xfrm>
          <a:prstGeom prst="rect">
            <a:avLst/>
          </a:prstGeom>
        </p:spPr>
      </p:pic>
      <p:sp>
        <p:nvSpPr>
          <p:cNvPr id="13" name="Shape 197"/>
          <p:cNvSpPr/>
          <p:nvPr/>
        </p:nvSpPr>
        <p:spPr>
          <a:xfrm>
            <a:off x="4121063" y="-1"/>
            <a:ext cx="4925955" cy="4627481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100"/>
          </a:p>
        </p:txBody>
      </p:sp>
      <p:sp>
        <p:nvSpPr>
          <p:cNvPr id="14" name="Shape 199"/>
          <p:cNvSpPr txBox="1"/>
          <p:nvPr/>
        </p:nvSpPr>
        <p:spPr>
          <a:xfrm>
            <a:off x="4104675" y="1490613"/>
            <a:ext cx="4706550" cy="2970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lnSpc>
                <a:spcPct val="107916"/>
              </a:lnSpc>
            </a:pPr>
            <a:r>
              <a:rPr lang="en-US" sz="225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future of work is going to look very different, as </a:t>
            </a:r>
            <a:endParaRPr sz="225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ct val="107916"/>
              </a:lnSpc>
              <a:spcBef>
                <a:spcPts val="600"/>
              </a:spcBef>
            </a:pPr>
            <a:r>
              <a:rPr lang="en-US" sz="2700" b="1" dirty="0">
                <a:solidFill>
                  <a:srgbClr val="00FF36"/>
                </a:solidFill>
                <a:latin typeface="Open Sans"/>
                <a:ea typeface="Open Sans"/>
                <a:cs typeface="Open Sans"/>
                <a:sym typeface="Open Sans"/>
              </a:rPr>
              <a:t>AUTOMATION </a:t>
            </a:r>
            <a:endParaRPr sz="2700" b="1" dirty="0">
              <a:solidFill>
                <a:srgbClr val="00FF3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ct val="107916"/>
              </a:lnSpc>
              <a:spcBef>
                <a:spcPts val="600"/>
              </a:spcBef>
            </a:pPr>
            <a:r>
              <a:rPr lang="en-US" sz="225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endParaRPr sz="225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ct val="107916"/>
              </a:lnSpc>
              <a:spcBef>
                <a:spcPts val="600"/>
              </a:spcBef>
            </a:pPr>
            <a:r>
              <a:rPr lang="en-US" sz="2700" b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ARTIFICIAL INTELLIGENCE </a:t>
            </a:r>
            <a:endParaRPr sz="2700" b="1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ct val="107916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5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make many manual, repetitive jobs obsolete.</a:t>
            </a:r>
            <a:endParaRPr sz="225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8106" y="260974"/>
            <a:ext cx="879688" cy="995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57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hape 208"/>
          <p:cNvPicPr preferRelativeResize="0"/>
          <p:nvPr/>
        </p:nvPicPr>
        <p:blipFill rotWithShape="1">
          <a:blip r:embed="rId3">
            <a:alphaModFix/>
          </a:blip>
          <a:srcRect t="8858"/>
          <a:stretch/>
        </p:blipFill>
        <p:spPr>
          <a:xfrm>
            <a:off x="0" y="0"/>
            <a:ext cx="9143997" cy="210437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126974" y="2192776"/>
            <a:ext cx="8903664" cy="23291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2400" dirty="0">
                <a:solidFill>
                  <a:srgbClr val="141414"/>
                </a:solidFill>
                <a:latin typeface="Proxima Nova"/>
                <a:ea typeface="Proxima Nova"/>
                <a:cs typeface="Proxima Nova"/>
                <a:sym typeface="Proxima Nova"/>
              </a:rPr>
              <a:t>According to the </a:t>
            </a:r>
            <a:r>
              <a:rPr lang="en-US" sz="2400" b="1" dirty="0">
                <a:solidFill>
                  <a:srgbClr val="0F4B7D"/>
                </a:solidFill>
                <a:latin typeface="Proxima Nova"/>
                <a:ea typeface="Proxima Nova"/>
                <a:cs typeface="Proxima Nova"/>
                <a:sym typeface="Proxima Nova"/>
              </a:rPr>
              <a:t>McKinsey Global Institute</a:t>
            </a:r>
            <a:r>
              <a:rPr lang="en-US" sz="2400" dirty="0">
                <a:solidFill>
                  <a:srgbClr val="141414"/>
                </a:solidFill>
                <a:latin typeface="Proxima Nova"/>
                <a:ea typeface="Proxima Nova"/>
                <a:cs typeface="Proxima Nova"/>
                <a:sym typeface="Proxima Nova"/>
              </a:rPr>
              <a:t>, robots could replace </a:t>
            </a:r>
            <a:r>
              <a:rPr lang="en-US" sz="2400" b="1" dirty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800 million</a:t>
            </a:r>
            <a:r>
              <a:rPr lang="en-US" sz="2400" dirty="0">
                <a:solidFill>
                  <a:srgbClr val="141414"/>
                </a:solidFill>
                <a:latin typeface="Proxima Nova"/>
                <a:ea typeface="Proxima Nova"/>
                <a:cs typeface="Proxima Nova"/>
                <a:sym typeface="Proxima Nova"/>
              </a:rPr>
              <a:t> jobs by </a:t>
            </a:r>
            <a:r>
              <a:rPr lang="en-US" sz="2400" b="1" i="1" dirty="0">
                <a:solidFill>
                  <a:srgbClr val="141414"/>
                </a:solidFill>
                <a:latin typeface="Proxima Nova"/>
                <a:ea typeface="Proxima Nova"/>
                <a:cs typeface="Proxima Nova"/>
                <a:sym typeface="Proxima Nova"/>
              </a:rPr>
              <a:t>2030</a:t>
            </a:r>
            <a:r>
              <a:rPr lang="en-US" sz="2400" dirty="0">
                <a:solidFill>
                  <a:srgbClr val="141414"/>
                </a:solidFill>
                <a:latin typeface="Proxima Nova"/>
                <a:ea typeface="Proxima Nova"/>
                <a:cs typeface="Proxima Nova"/>
                <a:sym typeface="Proxima Nova"/>
              </a:rPr>
              <a:t>, while the </a:t>
            </a:r>
            <a:r>
              <a:rPr lang="en-US" sz="2400" b="1" i="1" dirty="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rPr>
              <a:t>World Economic Forum</a:t>
            </a:r>
            <a:r>
              <a:rPr lang="en-US" sz="2400" dirty="0">
                <a:solidFill>
                  <a:srgbClr val="141414"/>
                </a:solidFill>
                <a:latin typeface="Proxima Nova"/>
                <a:ea typeface="Proxima Nova"/>
                <a:cs typeface="Proxima Nova"/>
                <a:sym typeface="Proxima Nova"/>
              </a:rPr>
              <a:t> suggests a </a:t>
            </a:r>
            <a:r>
              <a:rPr lang="en-US" sz="2400" b="1" dirty="0">
                <a:solidFill>
                  <a:srgbClr val="F00000"/>
                </a:solidFill>
                <a:latin typeface="Proxima Nova"/>
                <a:ea typeface="Proxima Nova"/>
                <a:cs typeface="Proxima Nova"/>
                <a:sym typeface="Proxima Nova"/>
              </a:rPr>
              <a:t>“SKILLS REVOLUTION”</a:t>
            </a:r>
            <a:r>
              <a:rPr lang="en-US" sz="24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 could open up a raft of new opportunities. </a:t>
            </a:r>
            <a:endParaRPr sz="24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13" name="Shape 213"/>
          <p:cNvCxnSpPr/>
          <p:nvPr/>
        </p:nvCxnSpPr>
        <p:spPr>
          <a:xfrm>
            <a:off x="-1392431" y="1160363"/>
            <a:ext cx="2074500" cy="1392525"/>
          </a:xfrm>
          <a:prstGeom prst="straightConnector1">
            <a:avLst/>
          </a:prstGeom>
          <a:noFill/>
          <a:ln w="9525" cap="flat" cmpd="sng">
            <a:solidFill>
              <a:srgbClr val="33E2F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4" name="Shape 214"/>
          <p:cNvSpPr/>
          <p:nvPr/>
        </p:nvSpPr>
        <p:spPr>
          <a:xfrm>
            <a:off x="-3" y="2079377"/>
            <a:ext cx="9144000" cy="113400"/>
          </a:xfrm>
          <a:prstGeom prst="rect">
            <a:avLst/>
          </a:prstGeom>
          <a:solidFill>
            <a:srgbClr val="05197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151"/>
          </a:p>
        </p:txBody>
      </p:sp>
    </p:spTree>
    <p:extLst>
      <p:ext uri="{BB962C8B-B14F-4D97-AF65-F5344CB8AC3E}">
        <p14:creationId xmlns:p14="http://schemas.microsoft.com/office/powerpoint/2010/main" val="420463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Shape 225"/>
          <p:cNvPicPr preferRelativeResize="0"/>
          <p:nvPr/>
        </p:nvPicPr>
        <p:blipFill rotWithShape="1">
          <a:blip r:embed="rId2">
            <a:alphaModFix/>
          </a:blip>
          <a:srcRect l="33826" r="31907"/>
          <a:stretch/>
        </p:blipFill>
        <p:spPr>
          <a:xfrm>
            <a:off x="7227517" y="765807"/>
            <a:ext cx="1624260" cy="34341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26"/>
          <p:cNvSpPr txBox="1">
            <a:spLocks/>
          </p:cNvSpPr>
          <p:nvPr/>
        </p:nvSpPr>
        <p:spPr>
          <a:xfrm>
            <a:off x="431664" y="1077138"/>
            <a:ext cx="7058900" cy="25341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959"/>
            </a:pPr>
            <a:r>
              <a:rPr lang="en-US" sz="10500" i="1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Why</a:t>
            </a:r>
            <a:r>
              <a:rPr lang="en-US" sz="10500" smtClean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0500" smtClean="0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STEM</a:t>
            </a:r>
            <a:endParaRPr lang="en-US" sz="2969" dirty="0">
              <a:solidFill>
                <a:srgbClr val="00000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199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73E1E8-CC76-48DB-B83B-81DE80841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19" y="0"/>
            <a:ext cx="5715000" cy="46471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3DAE51B-A63E-4C22-BEB0-30250CDA5BE9}"/>
              </a:ext>
            </a:extLst>
          </p:cNvPr>
          <p:cNvSpPr/>
          <p:nvPr/>
        </p:nvSpPr>
        <p:spPr>
          <a:xfrm>
            <a:off x="1" y="0"/>
            <a:ext cx="4571999" cy="4647156"/>
          </a:xfrm>
          <a:prstGeom prst="rect">
            <a:avLst/>
          </a:prstGeom>
          <a:solidFill>
            <a:srgbClr val="5821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0A4D47-C4E9-45EF-9BE9-C040DC06F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2" y="1008326"/>
            <a:ext cx="3126848" cy="31268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82023A30-7D37-42A5-A6F5-BADDF5F04C46}"/>
              </a:ext>
            </a:extLst>
          </p:cNvPr>
          <p:cNvSpPr txBox="1">
            <a:spLocks/>
          </p:cNvSpPr>
          <p:nvPr/>
        </p:nvSpPr>
        <p:spPr>
          <a:xfrm>
            <a:off x="302152" y="378513"/>
            <a:ext cx="3730337" cy="629813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500" dirty="0">
                <a:solidFill>
                  <a:schemeClr val="bg1"/>
                </a:solidFill>
                <a:latin typeface="Bebas" pitchFamily="2" charset="0"/>
              </a:rPr>
              <a:t>Collaboration</a:t>
            </a:r>
            <a:endParaRPr lang="en-US" sz="4500" dirty="0">
              <a:solidFill>
                <a:schemeClr val="bg1"/>
              </a:solidFill>
              <a:latin typeface="Bebas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935474D-04BB-41D1-B017-57E0F8B7A7B5}"/>
              </a:ext>
            </a:extLst>
          </p:cNvPr>
          <p:cNvSpPr txBox="1">
            <a:spLocks/>
          </p:cNvSpPr>
          <p:nvPr/>
        </p:nvSpPr>
        <p:spPr>
          <a:xfrm>
            <a:off x="4874151" y="3467892"/>
            <a:ext cx="3730337" cy="6298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latin typeface="Bebas" pitchFamily="2" charset="0"/>
              </a:rPr>
              <a:t>Creativity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FA01DC9D-5056-4096-A112-6DBA29B88E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52" y="1817218"/>
            <a:ext cx="1509064" cy="150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7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 r="20286" b="9894"/>
          <a:stretch/>
        </p:blipFill>
        <p:spPr>
          <a:xfrm>
            <a:off x="0" y="1"/>
            <a:ext cx="9143998" cy="463463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x="283388" y="0"/>
            <a:ext cx="3840075" cy="463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3300" b="1" dirty="0">
                <a:solidFill>
                  <a:srgbClr val="F1C232"/>
                </a:solidFill>
                <a:latin typeface="Open Sans"/>
                <a:ea typeface="Open Sans"/>
                <a:cs typeface="Open Sans"/>
                <a:sym typeface="Open Sans"/>
              </a:rPr>
              <a:t>“If we do not change the way we teach, 30 years from now, we’re going to be in trouble”</a:t>
            </a:r>
            <a:r>
              <a:rPr lang="en-US" sz="3300" dirty="0">
                <a:solidFill>
                  <a:srgbClr val="F1C23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sz="3300" dirty="0">
              <a:solidFill>
                <a:srgbClr val="F1C23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342900" indent="-366713" algn="ctr">
              <a:buClr>
                <a:srgbClr val="FFFFFF"/>
              </a:buClr>
              <a:buSzPts val="4100"/>
              <a:buFont typeface="Open Sans SemiBold"/>
              <a:buChar char="-"/>
            </a:pPr>
            <a:r>
              <a:rPr lang="en-US" sz="3075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Jack Ma, </a:t>
            </a:r>
            <a:endParaRPr sz="3075" dirty="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/>
            <a:r>
              <a:rPr lang="en-US" sz="225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founder, </a:t>
            </a:r>
            <a:r>
              <a:rPr lang="en-US" sz="2250" dirty="0" err="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Alibaba</a:t>
            </a:r>
            <a:r>
              <a:rPr lang="en-US" sz="225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Group</a:t>
            </a:r>
            <a:endParaRPr sz="2250" dirty="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08519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l="15555" t="-974" r="1395" b="10137"/>
          <a:stretch/>
        </p:blipFill>
        <p:spPr>
          <a:xfrm>
            <a:off x="2" y="-50104"/>
            <a:ext cx="6819974" cy="468473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/>
          <p:nvPr/>
        </p:nvSpPr>
        <p:spPr>
          <a:xfrm>
            <a:off x="5872613" y="1418438"/>
            <a:ext cx="3181725" cy="2969325"/>
          </a:xfrm>
          <a:prstGeom prst="octagon">
            <a:avLst>
              <a:gd name="adj" fmla="val 24554"/>
            </a:avLst>
          </a:prstGeom>
          <a:solidFill>
            <a:srgbClr val="5A6FB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spcBef>
                <a:spcPts val="750"/>
              </a:spcBef>
              <a:spcAft>
                <a:spcPts val="750"/>
              </a:spcAft>
            </a:pPr>
            <a:endParaRPr sz="3600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6578325" y="1696819"/>
            <a:ext cx="1770300" cy="114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spcAft>
                <a:spcPts val="750"/>
              </a:spcAft>
              <a:buClr>
                <a:schemeClr val="dk1"/>
              </a:buClr>
              <a:buSzPts val="1100"/>
            </a:pPr>
            <a:r>
              <a:rPr lang="en-US" sz="8250" b="1">
                <a:solidFill>
                  <a:srgbClr val="FFFF00"/>
                </a:solidFill>
              </a:rPr>
              <a:t>4</a:t>
            </a:r>
            <a:r>
              <a:rPr lang="en-US" sz="8250" b="1" baseline="30000">
                <a:solidFill>
                  <a:srgbClr val="FFFF00"/>
                </a:solidFill>
              </a:rPr>
              <a:t>th</a:t>
            </a:r>
            <a:endParaRPr sz="1151"/>
          </a:p>
        </p:txBody>
      </p:sp>
      <p:sp>
        <p:nvSpPr>
          <p:cNvPr id="240" name="Shape 240"/>
          <p:cNvSpPr txBox="1"/>
          <p:nvPr/>
        </p:nvSpPr>
        <p:spPr>
          <a:xfrm>
            <a:off x="6234656" y="2647163"/>
            <a:ext cx="2545200" cy="13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spcBef>
                <a:spcPts val="750"/>
              </a:spcBef>
              <a:spcAft>
                <a:spcPts val="750"/>
              </a:spcAft>
            </a:pPr>
            <a:r>
              <a:rPr lang="en-US" sz="36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Industrial Revolution</a:t>
            </a:r>
            <a:endParaRPr sz="1151">
              <a:solidFill>
                <a:schemeClr val="dk1"/>
              </a:solidFill>
            </a:endParaRPr>
          </a:p>
        </p:txBody>
      </p:sp>
      <p:pic>
        <p:nvPicPr>
          <p:cNvPr id="241" name="Shape 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8037" y="0"/>
            <a:ext cx="1418438" cy="1418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81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Global Entrepreneurship Congress 2018 </a:t>
            </a:r>
            <a:r>
              <a:rPr lang="en-US" smtClean="0">
                <a:solidFill>
                  <a:schemeClr val="bg1">
                    <a:lumMod val="85000"/>
                  </a:schemeClr>
                </a:solidFill>
              </a:rPr>
              <a:t>| </a:t>
            </a:r>
            <a:r>
              <a:rPr lang="en-US" smtClean="0">
                <a:solidFill>
                  <a:schemeClr val="bg1"/>
                </a:solidFill>
              </a:rPr>
              <a:t>Istanbul, Turkey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F9BB-81F1-401D-AA19-680A8E0D7F6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Shape 246"/>
          <p:cNvSpPr/>
          <p:nvPr/>
        </p:nvSpPr>
        <p:spPr>
          <a:xfrm>
            <a:off x="300625" y="155850"/>
            <a:ext cx="8578888" cy="1209487"/>
          </a:xfrm>
          <a:prstGeom prst="ribbon2">
            <a:avLst>
              <a:gd name="adj1" fmla="val 19646"/>
              <a:gd name="adj2" fmla="val 75000"/>
            </a:avLst>
          </a:prstGeom>
          <a:solidFill>
            <a:srgbClr val="3AACE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5400"/>
            </a:pPr>
            <a:r>
              <a:rPr lang="en-US" sz="2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Importance of STEM Education</a:t>
            </a:r>
            <a:endParaRPr sz="28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ctr"/>
            <a:endParaRPr sz="1151" dirty="0">
              <a:solidFill>
                <a:srgbClr val="FFFFFF"/>
              </a:solidFill>
            </a:endParaRPr>
          </a:p>
        </p:txBody>
      </p:sp>
      <p:sp>
        <p:nvSpPr>
          <p:cNvPr id="7" name="Shape 247"/>
          <p:cNvSpPr/>
          <p:nvPr/>
        </p:nvSpPr>
        <p:spPr>
          <a:xfrm>
            <a:off x="1137656" y="1545718"/>
            <a:ext cx="6868575" cy="637650"/>
          </a:xfrm>
          <a:prstGeom prst="roundRect">
            <a:avLst>
              <a:gd name="adj" fmla="val 16667"/>
            </a:avLst>
          </a:prstGeom>
          <a:solidFill>
            <a:srgbClr val="F6A120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 striving towards innovation and development</a:t>
            </a:r>
            <a:endParaRPr sz="18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Shape 248"/>
          <p:cNvSpPr/>
          <p:nvPr/>
        </p:nvSpPr>
        <p:spPr>
          <a:xfrm>
            <a:off x="1137656" y="2268178"/>
            <a:ext cx="6868575" cy="637650"/>
          </a:xfrm>
          <a:prstGeom prst="roundRect">
            <a:avLst>
              <a:gd name="adj" fmla="val 16667"/>
            </a:avLst>
          </a:prstGeom>
          <a:solidFill>
            <a:srgbClr val="F6A120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 Rigorous and Sustainable Development</a:t>
            </a:r>
            <a:endParaRPr sz="18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Shape 249"/>
          <p:cNvSpPr/>
          <p:nvPr/>
        </p:nvSpPr>
        <p:spPr>
          <a:xfrm>
            <a:off x="1137656" y="3033516"/>
            <a:ext cx="6868575" cy="637650"/>
          </a:xfrm>
          <a:prstGeom prst="roundRect">
            <a:avLst>
              <a:gd name="adj" fmla="val 16667"/>
            </a:avLst>
          </a:prstGeom>
          <a:solidFill>
            <a:srgbClr val="F6A120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 real-world applications</a:t>
            </a:r>
            <a:endParaRPr sz="18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Shape 250"/>
          <p:cNvSpPr/>
          <p:nvPr/>
        </p:nvSpPr>
        <p:spPr>
          <a:xfrm>
            <a:off x="1137665" y="3784622"/>
            <a:ext cx="6868575" cy="637650"/>
          </a:xfrm>
          <a:prstGeom prst="roundRect">
            <a:avLst>
              <a:gd name="adj" fmla="val 16667"/>
            </a:avLst>
          </a:prstGeom>
          <a:solidFill>
            <a:srgbClr val="F6A120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 enhancing Critical Thinking abilities</a:t>
            </a:r>
            <a:endParaRPr sz="18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Shape 2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65269" y="1735956"/>
            <a:ext cx="378675" cy="37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5269" y="3163003"/>
            <a:ext cx="378675" cy="37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5269" y="3914110"/>
            <a:ext cx="378675" cy="37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2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5268" y="2395866"/>
            <a:ext cx="378675" cy="378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121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1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oud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42429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15945</TotalTime>
  <Words>407</Words>
  <Application>Microsoft Office PowerPoint</Application>
  <PresentationFormat>On-screen Show (16:9)</PresentationFormat>
  <Paragraphs>72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Arial</vt:lpstr>
      <vt:lpstr>Bebas</vt:lpstr>
      <vt:lpstr>Calibri</vt:lpstr>
      <vt:lpstr>Calibri Light</vt:lpstr>
      <vt:lpstr>Georgia</vt:lpstr>
      <vt:lpstr>Helvetica Light</vt:lpstr>
      <vt:lpstr>Impact</vt:lpstr>
      <vt:lpstr>Lato Heavy</vt:lpstr>
      <vt:lpstr>Open Sans</vt:lpstr>
      <vt:lpstr>Open Sans ExtraBold</vt:lpstr>
      <vt:lpstr>Open Sans SemiBold</vt:lpstr>
      <vt:lpstr>Proxima Nova</vt:lpstr>
      <vt:lpstr>Proxima Nova Extrabold</vt:lpstr>
      <vt:lpstr>Quattrocento Sans</vt:lpstr>
      <vt:lpstr>Reem Kufi</vt:lpstr>
      <vt:lpstr>Russo One</vt:lpstr>
      <vt:lpstr>Times New Roman</vt:lpstr>
      <vt:lpstr>Trebuchet MS</vt:lpstr>
      <vt:lpstr>Verdana</vt:lpstr>
      <vt:lpstr>Wingdings</vt:lpstr>
      <vt:lpstr>Cloud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Ocvembor</dc:creator>
  <cp:lastModifiedBy>Windows User</cp:lastModifiedBy>
  <cp:revision>661</cp:revision>
  <dcterms:created xsi:type="dcterms:W3CDTF">2016-10-04T09:02:07Z</dcterms:created>
  <dcterms:modified xsi:type="dcterms:W3CDTF">2018-04-11T10:36:38Z</dcterms:modified>
</cp:coreProperties>
</file>