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application/x-fontdata" Extension="fntdata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embeddedFontLst>
    <p:embeddedFont>
      <p:font typeface="Barlow Condensed" panose="020B0604020202020204" charset="0"/>
      <p:regular r:id="rId62"/>
      <p:bold r:id="rId63"/>
      <p:italic r:id="rId64"/>
      <p:boldItalic r:id="rId65"/>
    </p:embeddedFont>
    <p:embeddedFont>
      <p:font typeface="Barlow Condensed Thin" panose="020B0604020202020204" charset="0"/>
      <p:regular r:id="rId66"/>
      <p:bold r:id="rId67"/>
      <p:italic r:id="rId68"/>
      <p:boldItalic r:id="rId69"/>
    </p:embeddedFont>
    <p:embeddedFont>
      <p:font typeface="Barlow Semi Condensed Thin" panose="020B0604020202020204" charset="0"/>
      <p:regular r:id="rId70"/>
      <p:bold r:id="rId71"/>
      <p:italic r:id="rId72"/>
      <p:boldItalic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Cambria" panose="02040503050406030204" pitchFamily="18" charset="0"/>
      <p:regular r:id="rId78"/>
      <p:bold r:id="rId79"/>
      <p:italic r:id="rId80"/>
      <p:boldItalic r:id="rId81"/>
    </p:embeddedFont>
    <p:embeddedFont>
      <p:font typeface="Georgia" panose="02040502050405020303" pitchFamily="18" charset="0"/>
      <p:regular r:id="rId82"/>
      <p:bold r:id="rId83"/>
      <p:italic r:id="rId84"/>
      <p:boldItalic r:id="rId85"/>
    </p:embeddedFont>
    <p:embeddedFont>
      <p:font typeface="Homemade Apple" panose="020B0604020202020204" charset="0"/>
      <p:regular r:id="rId86"/>
    </p:embeddedFont>
    <p:embeddedFont>
      <p:font typeface="Poppins" panose="020B0604020202020204" charset="0"/>
      <p:regular r:id="rId87"/>
      <p:bold r:id="rId88"/>
      <p:italic r:id="rId89"/>
      <p:boldItalic r:id="rId90"/>
    </p:embeddedFont>
    <p:embeddedFont>
      <p:font typeface="Proxima Nova Extrabold" panose="020B0604020202020204" charset="0"/>
      <p:bold r:id="rId91"/>
    </p:embeddedFont>
    <p:embeddedFont>
      <p:font typeface="Righteous" panose="020B0604020202020204" charset="0"/>
      <p:regular r:id="rId92"/>
    </p:embeddedFont>
    <p:embeddedFont>
      <p:font typeface="Russo One" panose="020B0604020202020204" charset="0"/>
      <p:regular r:id="rId93"/>
    </p:embeddedFont>
    <p:embeddedFont>
      <p:font typeface="Source Sans Pro" panose="020B0503030403020204" pitchFamily="34" charset="0"/>
      <p:regular r:id="rId94"/>
      <p:bold r:id="rId95"/>
      <p:italic r:id="rId96"/>
      <p:boldItalic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77" y="5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84" Type="http://schemas.openxmlformats.org/officeDocument/2006/relationships/font" Target="fonts/font23.fntdata"/><Relationship Id="rId89" Type="http://schemas.openxmlformats.org/officeDocument/2006/relationships/font" Target="fonts/font2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5" Type="http://schemas.openxmlformats.org/officeDocument/2006/relationships/slide" Target="slides/slide4.xml"/><Relationship Id="rId90" Type="http://schemas.openxmlformats.org/officeDocument/2006/relationships/font" Target="fonts/font29.fntdata"/><Relationship Id="rId95" Type="http://schemas.openxmlformats.org/officeDocument/2006/relationships/font" Target="fonts/font3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0" Type="http://schemas.openxmlformats.org/officeDocument/2006/relationships/font" Target="fonts/font19.fntdata"/><Relationship Id="rId85" Type="http://schemas.openxmlformats.org/officeDocument/2006/relationships/font" Target="fonts/font24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88" Type="http://schemas.openxmlformats.org/officeDocument/2006/relationships/font" Target="fonts/font27.fntdata"/><Relationship Id="rId91" Type="http://schemas.openxmlformats.org/officeDocument/2006/relationships/font" Target="fonts/font30.fntdata"/><Relationship Id="rId96" Type="http://schemas.openxmlformats.org/officeDocument/2006/relationships/font" Target="fonts/font3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font" Target="fonts/font25.fntdata"/><Relationship Id="rId94" Type="http://schemas.openxmlformats.org/officeDocument/2006/relationships/font" Target="fonts/font33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5.fntdata"/><Relationship Id="rId97" Type="http://schemas.openxmlformats.org/officeDocument/2006/relationships/font" Target="fonts/font36.fntdata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92" Type="http://schemas.openxmlformats.org/officeDocument/2006/relationships/font" Target="fonts/font3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5.fntdata"/><Relationship Id="rId87" Type="http://schemas.openxmlformats.org/officeDocument/2006/relationships/font" Target="fonts/font26.fntdata"/><Relationship Id="rId61" Type="http://schemas.openxmlformats.org/officeDocument/2006/relationships/notesMaster" Target="notesMasters/notesMaster1.xml"/><Relationship Id="rId82" Type="http://schemas.openxmlformats.org/officeDocument/2006/relationships/font" Target="fonts/font2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6.fntdata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93" Type="http://schemas.openxmlformats.org/officeDocument/2006/relationships/font" Target="fonts/font32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db618bb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db618bb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ea2103e5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ea2103e5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de4eea2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de4eea2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e89e3934fca44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e89e3934fca44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ded6df3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ded6df3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ded6df3c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ded6df3c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ded6df3c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ded6df3c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04c8627d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04c8627d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ded6df3c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ded6df3c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ded6df3c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ded6df3c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ea2103e5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ea2103e5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de4eea2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de4eea2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ded6df3c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bded6df3c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ded6df3c5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ded6df3c5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ded6df3c5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ded6df3c5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ded6df3c5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ded6df3c5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ded6df3c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ded6df3c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ded6df3c5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bded6df3c5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bded6df3c5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bded6df3c5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04c8627d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c04c8627d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ea2103e5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bea2103e5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bea2103e5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bea2103e5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de4eea2f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de4eea2f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ea2103e5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ea2103e5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c04c8627d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c04c8627d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e89e3934fca441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e89e3934fca441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04c8627d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04c8627d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bea2103e5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bea2103e5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bded6df3c5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bded6df3c5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ded6df3c5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ded6df3c5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ded6df3c5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ded6df3c5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ded6df3c5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bded6df3c5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bea21042e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bea21042e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de4eea2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de4eea2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04c8627d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04c8627d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bded6df3c5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bded6df3c5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bded6df3c5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bded6df3c5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e863daa53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be863daa53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be863daa53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be863daa53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be863daa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be863daa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be863daa5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be863daa5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bea21042e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bea21042e0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be863daa53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gbe863daa53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e863daa53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be863daa53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de4eea2f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de4eea2f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be863daa53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be863daa53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bea21042e0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bea21042e0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bea21042e0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bea21042e0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be863daa53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be863daa53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be863daa53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be863daa53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c008a9bf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c008a9bf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008a9bff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c008a9bff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c008a9bff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c008a9bff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bde4eea2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bde4eea2f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3ddfb33b7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3ddfb33b7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e4eea2f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e4eea2f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ea2103e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ea2103e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ea2103e5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ea2103e5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e4eea2f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de4eea2f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lu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Thin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green">
  <p:cSld name="OBJECT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t="3236" b="3236"/>
          <a:stretch/>
        </p:blipFill>
        <p:spPr>
          <a:xfrm>
            <a:off x="7303700" y="0"/>
            <a:ext cx="4888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671100" y="517525"/>
            <a:ext cx="59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71200" y="1978025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7330775" y="0"/>
            <a:ext cx="48882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green">
  <p:cSld name="OBJECT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5592625" y="523150"/>
            <a:ext cx="59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5592725" y="1983650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 rotWithShape="1">
          <a:blip r:embed="rId2">
            <a:alphaModFix/>
          </a:blip>
          <a:srcRect t="3236" b="3236"/>
          <a:stretch/>
        </p:blipFill>
        <p:spPr>
          <a:xfrm>
            <a:off x="0" y="0"/>
            <a:ext cx="4888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/>
          <p:nvPr/>
        </p:nvSpPr>
        <p:spPr>
          <a:xfrm>
            <a:off x="8775" y="0"/>
            <a:ext cx="48882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green">
  <p:cSld name="BLANK_1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0" y="1845900"/>
            <a:ext cx="12217500" cy="501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green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-12750" y="0"/>
            <a:ext cx="12217500" cy="16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0" y="5167200"/>
            <a:ext cx="12217500" cy="16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green">
  <p:cSld name="PICTURE_WITH_CAPTION_TEXT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71100" y="517525"/>
            <a:ext cx="1068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71200" y="1978025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" name="Google Shape;85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" name="Google Shape;86;p1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8" name="Google Shape;88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9" name="Google Shape;89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5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lue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12917" r="23041"/>
          <a:stretch/>
        </p:blipFill>
        <p:spPr>
          <a:xfrm>
            <a:off x="7303700" y="0"/>
            <a:ext cx="48881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71100" y="517525"/>
            <a:ext cx="59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71200" y="1978025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303700" y="0"/>
            <a:ext cx="48882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6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lue">
  <p:cSld name="OBJECT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12917" r="23041"/>
          <a:stretch/>
        </p:blipFill>
        <p:spPr>
          <a:xfrm>
            <a:off x="0" y="0"/>
            <a:ext cx="48881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592625" y="523150"/>
            <a:ext cx="59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592725" y="1983650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0"/>
            <a:ext cx="48882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1473375" y="2208250"/>
            <a:ext cx="8406882" cy="1388805"/>
          </a:xfrm>
          <a:custGeom>
            <a:avLst/>
            <a:gdLst/>
            <a:ahLst/>
            <a:cxnLst/>
            <a:rect l="l" t="t" r="r" b="b"/>
            <a:pathLst>
              <a:path w="9890449" h="1388805" extrusionOk="0">
                <a:moveTo>
                  <a:pt x="0" y="9331"/>
                </a:moveTo>
                <a:lnTo>
                  <a:pt x="9190653" y="0"/>
                </a:lnTo>
                <a:cubicBezTo>
                  <a:pt x="9577140" y="0"/>
                  <a:pt x="9890449" y="313309"/>
                  <a:pt x="9890449" y="699796"/>
                </a:cubicBezTo>
                <a:cubicBezTo>
                  <a:pt x="9890449" y="1037972"/>
                  <a:pt x="9659903" y="1366774"/>
                  <a:pt x="9331686" y="1385375"/>
                </a:cubicBezTo>
                <a:lnTo>
                  <a:pt x="1883953" y="138880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 flipH="1">
            <a:off x="2474834" y="3601625"/>
            <a:ext cx="9717166" cy="1407466"/>
          </a:xfrm>
          <a:custGeom>
            <a:avLst/>
            <a:gdLst/>
            <a:ahLst/>
            <a:cxnLst/>
            <a:rect l="l" t="t" r="r" b="b"/>
            <a:pathLst>
              <a:path w="11010953" h="1407466" extrusionOk="0">
                <a:moveTo>
                  <a:pt x="10311157" y="0"/>
                </a:moveTo>
                <a:cubicBezTo>
                  <a:pt x="10697644" y="0"/>
                  <a:pt x="11010953" y="313309"/>
                  <a:pt x="11010953" y="699796"/>
                </a:cubicBezTo>
                <a:cubicBezTo>
                  <a:pt x="11010953" y="1037972"/>
                  <a:pt x="10771076" y="1320121"/>
                  <a:pt x="10452190" y="1385375"/>
                </a:cubicBezTo>
                <a:lnTo>
                  <a:pt x="0" y="140746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lue">
  <p:cSld name="BLANK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1845900"/>
            <a:ext cx="12217500" cy="501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lu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-12750" y="0"/>
            <a:ext cx="12217500" cy="16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5167200"/>
            <a:ext cx="12217500" cy="16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lue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71100" y="517525"/>
            <a:ext cx="1068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671200" y="1978025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green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Thin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 Thin"/>
              <a:buNone/>
              <a:defRPr sz="4400" b="1" i="0" u="none" strike="noStrike" cap="none">
                <a:solidFill>
                  <a:schemeClr val="dk1"/>
                </a:solidFill>
                <a:latin typeface="Barlow Condensed Thin"/>
                <a:ea typeface="Barlow Condensed Thin"/>
                <a:cs typeface="Barlow Condensed Thin"/>
                <a:sym typeface="Barlow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38.pn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38.pn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5.xml" Type="http://schemas.openxmlformats.org/officeDocument/2006/relationships/slideLayout"/><Relationship Id="rId4" Target="../media/image38.pn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21.png"/><Relationship Id="rId9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48.xml.rels><?xml version="1.0" encoding="UTF-8" standalone="yes" ?><Relationships xmlns="http://schemas.openxmlformats.org/package/2006/relationships"><Relationship Id="rId3" Target="../media/image66.jpg" Type="http://schemas.openxmlformats.org/officeDocument/2006/relationships/image"/><Relationship Id="rId2" Target="../notesSlides/notesSlide48.xml" Type="http://schemas.openxmlformats.org/officeDocument/2006/relationships/notesSlide"/><Relationship Id="rId1" Target="../slideLayouts/slideLayout18.xml" Type="http://schemas.openxmlformats.org/officeDocument/2006/relationships/slideLayout"/><Relationship Id="rId5" Target="../media/image68.jpeg" Type="http://schemas.openxmlformats.org/officeDocument/2006/relationships/image"/><Relationship Id="rId4" Target="../media/image67.jpe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7207F-8D75-457E-9ADC-29DD9B169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06B57-BFBF-4BE3-AD88-41E94948F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C9623F"/>
            </a:gs>
            <a:gs pos="75000">
              <a:srgbClr val="AE935E"/>
            </a:gs>
            <a:gs pos="100000">
              <a:srgbClr val="93C47D"/>
            </a:gs>
          </a:gsLst>
          <a:lin ang="2698631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25" y="715738"/>
            <a:ext cx="5426526" cy="5426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6000750" y="427488"/>
            <a:ext cx="6014400" cy="600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Strong </a:t>
            </a: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Industry Academia Collaboration </a:t>
            </a: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could make Government's efforts </a:t>
            </a: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more worthy</a:t>
            </a: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easier, efficient &amp; effective.</a:t>
            </a:r>
            <a:endParaRPr sz="6000" b="1" i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C9623F"/>
            </a:gs>
            <a:gs pos="75000">
              <a:srgbClr val="AE935E"/>
            </a:gs>
            <a:gs pos="100000">
              <a:srgbClr val="93C47D"/>
            </a:gs>
          </a:gsLst>
          <a:lin ang="2698631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050" y="271491"/>
            <a:ext cx="1361901" cy="1361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/>
        </p:nvSpPr>
        <p:spPr>
          <a:xfrm>
            <a:off x="813750" y="1760175"/>
            <a:ext cx="10564500" cy="4587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Government Should :</a:t>
            </a:r>
            <a:endParaRPr sz="6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719999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arlow Condensed"/>
              <a:buChar char="●"/>
            </a:pPr>
            <a:r>
              <a:rPr lang="es-ES" sz="3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Encourage </a:t>
            </a:r>
            <a:r>
              <a:rPr lang="es-ES" sz="3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UNIVERSITIES </a:t>
            </a:r>
            <a:r>
              <a:rPr lang="es-ES" sz="3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fulfilled industry need</a:t>
            </a:r>
            <a:endParaRPr sz="3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719999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arlow Condensed"/>
              <a:buChar char="●"/>
            </a:pPr>
            <a:r>
              <a:rPr lang="es-ES" sz="3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Find out which universities follow the </a:t>
            </a:r>
            <a:r>
              <a:rPr lang="es-ES" sz="3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OUTCOME BASED LEARNING</a:t>
            </a:r>
            <a:endParaRPr sz="38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719999" lvl="0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arlow Condensed"/>
              <a:buChar char="●"/>
            </a:pPr>
            <a:r>
              <a:rPr lang="es-ES" sz="3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Access the institutes by analysing their values to their </a:t>
            </a:r>
            <a:r>
              <a:rPr lang="es-ES" sz="3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PEOPLE, SOCIETY, COUNTRY</a:t>
            </a:r>
            <a:r>
              <a:rPr lang="es-ES" sz="3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and uplift country in the </a:t>
            </a:r>
            <a:r>
              <a:rPr lang="es-ES" sz="3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GLOBAL ARENA</a:t>
            </a:r>
            <a:r>
              <a:rPr lang="es-ES" sz="3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3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BC8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80B79-7F35-4164-9C9D-71193BC0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BC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E6991-78A5-40D5-B846-3DF263F3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4C9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9848E-8B15-4CF6-A374-8BB7DD21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/>
        </p:nvSpPr>
        <p:spPr>
          <a:xfrm rot="-5400000">
            <a:off x="6034175" y="-6039575"/>
            <a:ext cx="127500" cy="122064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75" y="-125"/>
            <a:ext cx="12206400" cy="6858000"/>
          </a:xfrm>
          <a:prstGeom prst="rect">
            <a:avLst/>
          </a:prstGeom>
          <a:gradFill>
            <a:gsLst>
              <a:gs pos="0">
                <a:srgbClr val="0C343D"/>
              </a:gs>
              <a:gs pos="100000">
                <a:srgbClr val="741B47"/>
              </a:gs>
            </a:gsLst>
            <a:lin ang="2698631" scaled="0"/>
          </a:gradFill>
          <a:ln>
            <a:noFill/>
          </a:ln>
          <a:effectLst>
            <a:outerShdw blurRad="57150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18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ES" sz="11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GLOBAL BEST PRACTICES</a:t>
            </a:r>
            <a:endParaRPr sz="114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488" y="963075"/>
            <a:ext cx="1343025" cy="131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4C9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B16A9-DC43-42C4-BD03-B0649CF5C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33F60-BE20-4C0D-957B-A85FC65E8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A49"/>
            </a:gs>
            <a:gs pos="100000">
              <a:srgbClr val="981CB5"/>
            </a:gs>
          </a:gsLst>
          <a:lin ang="13500032" scaled="0"/>
        </a:gra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/>
        </p:nvSpPr>
        <p:spPr>
          <a:xfrm>
            <a:off x="5963850" y="1135175"/>
            <a:ext cx="6075900" cy="550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SAMSUNG STRATEGY AND INNOVATION CENTER (SSIC) UNIVERSITY RELATIONS TEAM</a:t>
            </a:r>
            <a:endParaRPr sz="36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builds relationships with key</a:t>
            </a:r>
            <a:endParaRPr sz="3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UNIVERSITY RESEARCH CENTERS</a:t>
            </a:r>
            <a:endParaRPr sz="3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for keeping abreast of cutting-edge</a:t>
            </a:r>
            <a:r>
              <a:rPr lang="es-ES" sz="3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35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ACADEMIC RESEARCH, COLLABORATE WITH OUTSTANDING PROFESSORS, AND RECRUIT BRILLIANT ENGINEERS AND SCIENTISTS</a:t>
            </a:r>
            <a:endParaRPr sz="35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become the</a:t>
            </a:r>
            <a:r>
              <a:rPr lang="es-ES" sz="3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NEXT MEMBERS </a:t>
            </a:r>
            <a:r>
              <a:rPr lang="es-ES" sz="3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of their team</a:t>
            </a:r>
            <a:r>
              <a:rPr lang="es-ES" sz="3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3000" b="1">
              <a:solidFill>
                <a:srgbClr val="FFCB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74" name="Google Shape;274;p40"/>
          <p:cNvPicPr preferRelativeResize="0"/>
          <p:nvPr/>
        </p:nvPicPr>
        <p:blipFill rotWithShape="1">
          <a:blip r:embed="rId3">
            <a:alphaModFix/>
          </a:blip>
          <a:srcRect l="4607" t="4843" r="4870" b="12497"/>
          <a:stretch/>
        </p:blipFill>
        <p:spPr>
          <a:xfrm>
            <a:off x="0" y="0"/>
            <a:ext cx="58007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4226" y="214825"/>
            <a:ext cx="2775149" cy="9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/>
          <p:nvPr/>
        </p:nvSpPr>
        <p:spPr>
          <a:xfrm>
            <a:off x="3970725" y="4168375"/>
            <a:ext cx="1628700" cy="546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B5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0"/>
          <p:cNvSpPr/>
          <p:nvPr/>
        </p:nvSpPr>
        <p:spPr>
          <a:xfrm>
            <a:off x="94050" y="5432825"/>
            <a:ext cx="2547900" cy="999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B55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1325" y="4168373"/>
            <a:ext cx="5466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094700" y="4832648"/>
            <a:ext cx="546600" cy="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 l="20448" t="14400" r="15731" b="31542"/>
          <a:stretch/>
        </p:blipFill>
        <p:spPr>
          <a:xfrm>
            <a:off x="0" y="-27165"/>
            <a:ext cx="12192000" cy="688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/>
          <p:nvPr/>
        </p:nvSpPr>
        <p:spPr>
          <a:xfrm rot="5400000">
            <a:off x="5071458" y="1524370"/>
            <a:ext cx="1495200" cy="6070500"/>
          </a:xfrm>
          <a:prstGeom prst="curvedRightArrow">
            <a:avLst>
              <a:gd name="adj1" fmla="val 50000"/>
              <a:gd name="adj2" fmla="val 57545"/>
              <a:gd name="adj3" fmla="val 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ctrTitle" idx="4294967295"/>
          </p:nvPr>
        </p:nvSpPr>
        <p:spPr>
          <a:xfrm>
            <a:off x="122475" y="582375"/>
            <a:ext cx="3360900" cy="3292800"/>
          </a:xfrm>
          <a:prstGeom prst="rect">
            <a:avLst/>
          </a:prstGeom>
          <a:solidFill>
            <a:srgbClr val="14053B">
              <a:alpha val="74160"/>
            </a:srgbClr>
          </a:solidFill>
          <a:ln>
            <a:noFill/>
          </a:ln>
          <a:effectLst>
            <a:outerShdw blurRad="57150" dist="142875" dir="894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500">
                <a:solidFill>
                  <a:srgbClr val="F2F2F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Industry Academia Linkage</a:t>
            </a:r>
            <a:endParaRPr sz="6500" i="1">
              <a:solidFill>
                <a:srgbClr val="F2F2F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ctrTitle" idx="4294967295"/>
          </p:nvPr>
        </p:nvSpPr>
        <p:spPr>
          <a:xfrm>
            <a:off x="4299850" y="4120250"/>
            <a:ext cx="3476700" cy="2737800"/>
          </a:xfrm>
          <a:prstGeom prst="rect">
            <a:avLst/>
          </a:prstGeom>
          <a:noFill/>
          <a:ln>
            <a:noFill/>
          </a:ln>
          <a:effectLst>
            <a:outerShdw blurRad="57150" dist="57150" dir="936000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300" b="0">
                <a:solidFill>
                  <a:srgbClr val="F2F2F2"/>
                </a:solidFill>
                <a:latin typeface="Russo One"/>
                <a:ea typeface="Russo One"/>
                <a:cs typeface="Russo One"/>
                <a:sym typeface="Russo One"/>
              </a:rPr>
              <a:t>BRIDGE </a:t>
            </a:r>
            <a:r>
              <a:rPr lang="es-ES" sz="4800" b="0">
                <a:solidFill>
                  <a:srgbClr val="F2F2F2"/>
                </a:solidFill>
                <a:latin typeface="Russo One"/>
                <a:ea typeface="Russo One"/>
                <a:cs typeface="Russo One"/>
                <a:sym typeface="Russo One"/>
              </a:rPr>
              <a:t>the </a:t>
            </a:r>
            <a:r>
              <a:rPr lang="es-ES" sz="7400" b="0">
                <a:solidFill>
                  <a:srgbClr val="F2F2F2"/>
                </a:solidFill>
                <a:latin typeface="Russo One"/>
                <a:ea typeface="Russo One"/>
                <a:cs typeface="Russo One"/>
                <a:sym typeface="Russo One"/>
              </a:rPr>
              <a:t>GAP</a:t>
            </a:r>
            <a:endParaRPr sz="7400" b="0">
              <a:solidFill>
                <a:srgbClr val="F2F2F2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C9623F"/>
            </a:gs>
            <a:gs pos="75000">
              <a:srgbClr val="AE935E"/>
            </a:gs>
            <a:gs pos="100000">
              <a:srgbClr val="93C47D"/>
            </a:gs>
          </a:gsLst>
          <a:lin ang="18900044" scaled="0"/>
        </a:gra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/>
          <p:nvPr/>
        </p:nvSpPr>
        <p:spPr>
          <a:xfrm>
            <a:off x="489175" y="249300"/>
            <a:ext cx="5953200" cy="63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Many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ENTREPRENEURS 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GREAT INNOVATIONS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FAILED❌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because of having </a:t>
            </a:r>
            <a:endParaRPr sz="6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RIGHT WORKFORCE!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85" name="Google Shape;2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340" y="0"/>
            <a:ext cx="53006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B6D4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/>
        </p:nvSpPr>
        <p:spPr>
          <a:xfrm>
            <a:off x="313850" y="249300"/>
            <a:ext cx="7066200" cy="63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Among top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100 GLOBAL FRANCHISES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93</a:t>
            </a:r>
            <a:endParaRPr sz="12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are from </a:t>
            </a:r>
            <a:endParaRPr sz="6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UNITED STATES OF AMERICA</a:t>
            </a:r>
            <a:endParaRPr sz="74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91" name="Google Shape;2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240" y="0"/>
            <a:ext cx="442976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6025" y="5892025"/>
            <a:ext cx="965975" cy="9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2"/>
          <p:cNvSpPr txBox="1"/>
          <p:nvPr/>
        </p:nvSpPr>
        <p:spPr>
          <a:xfrm>
            <a:off x="-3700" y="6519300"/>
            <a:ext cx="770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>
                <a:solidFill>
                  <a:srgbClr val="F3F3F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Source: https://www.franchisedirect.com/top100globalfranchises</a:t>
            </a:r>
            <a:endParaRPr sz="1000" b="1" i="1">
              <a:solidFill>
                <a:srgbClr val="F3F3F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B6D4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/>
          <p:nvPr/>
        </p:nvSpPr>
        <p:spPr>
          <a:xfrm>
            <a:off x="313850" y="249300"/>
            <a:ext cx="7066200" cy="63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WHY?</a:t>
            </a:r>
            <a:endParaRPr sz="25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99" name="Google Shape;2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240" y="0"/>
            <a:ext cx="442976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6025" y="5892025"/>
            <a:ext cx="965975" cy="9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B6D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/>
        </p:nvSpPr>
        <p:spPr>
          <a:xfrm>
            <a:off x="313850" y="249300"/>
            <a:ext cx="7066200" cy="63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WHY?</a:t>
            </a:r>
            <a:endParaRPr sz="25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313850" y="249300"/>
            <a:ext cx="7066200" cy="63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Because they </a:t>
            </a:r>
            <a:r>
              <a:rPr lang="es-ES" sz="5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FOCUS </a:t>
            </a:r>
            <a:r>
              <a:rPr lang="es-ES" sz="5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 </a:t>
            </a:r>
            <a:r>
              <a:rPr lang="es-ES" sz="5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CREATING A SYSTEM</a:t>
            </a:r>
            <a:endParaRPr sz="58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by which they can</a:t>
            </a:r>
            <a:endParaRPr sz="5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OPERATE, RUN and CONTROL</a:t>
            </a:r>
            <a:endParaRPr sz="58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from </a:t>
            </a:r>
            <a:endParaRPr sz="5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ANYWHERE IN THE WORLD</a:t>
            </a:r>
            <a:endParaRPr sz="58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07" name="Google Shape;3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2240" y="0"/>
            <a:ext cx="442976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6025" y="5892025"/>
            <a:ext cx="965975" cy="9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788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5"/>
          <p:cNvPicPr preferRelativeResize="0"/>
          <p:nvPr/>
        </p:nvPicPr>
        <p:blipFill rotWithShape="1">
          <a:blip r:embed="rId3">
            <a:alphaModFix/>
          </a:blip>
          <a:srcRect l="3567" t="-550" r="37177" b="549"/>
          <a:stretch/>
        </p:blipFill>
        <p:spPr>
          <a:xfrm>
            <a:off x="6442375" y="0"/>
            <a:ext cx="5749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5"/>
          <p:cNvSpPr/>
          <p:nvPr/>
        </p:nvSpPr>
        <p:spPr>
          <a:xfrm>
            <a:off x="6096000" y="0"/>
            <a:ext cx="2286300" cy="6858000"/>
          </a:xfrm>
          <a:prstGeom prst="rect">
            <a:avLst/>
          </a:prstGeom>
          <a:gradFill>
            <a:gsLst>
              <a:gs pos="0">
                <a:srgbClr val="4E3788"/>
              </a:gs>
              <a:gs pos="50000">
                <a:srgbClr val="A79BC4"/>
              </a:gs>
              <a:gs pos="100000">
                <a:srgbClr val="FFFFFF">
                  <a:alpha val="0"/>
                </a:srgbClr>
              </a:gs>
            </a:gsLst>
            <a:lin ang="5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5"/>
          <p:cNvSpPr txBox="1"/>
          <p:nvPr/>
        </p:nvSpPr>
        <p:spPr>
          <a:xfrm>
            <a:off x="489175" y="249300"/>
            <a:ext cx="5481000" cy="63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WEALTHY PEOPLE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in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USA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donate money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to </a:t>
            </a:r>
            <a:r>
              <a:rPr lang="es-ES" sz="6200" b="1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UNIVERSITIES 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instead of donating to </a:t>
            </a:r>
            <a:r>
              <a:rPr lang="es-ES" sz="6200" i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existing charities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6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C9623F"/>
            </a:gs>
            <a:gs pos="75000">
              <a:srgbClr val="AE935E"/>
            </a:gs>
            <a:gs pos="100000">
              <a:srgbClr val="93C47D"/>
            </a:gs>
          </a:gsLst>
          <a:lin ang="2698631" scaled="0"/>
        </a:gra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6"/>
          <p:cNvPicPr preferRelativeResize="0"/>
          <p:nvPr/>
        </p:nvPicPr>
        <p:blipFill rotWithShape="1">
          <a:blip r:embed="rId3">
            <a:alphaModFix/>
          </a:blip>
          <a:srcRect l="3567" r="37177"/>
          <a:stretch/>
        </p:blipFill>
        <p:spPr>
          <a:xfrm>
            <a:off x="6442375" y="0"/>
            <a:ext cx="5749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6"/>
          <p:cNvSpPr txBox="1"/>
          <p:nvPr/>
        </p:nvSpPr>
        <p:spPr>
          <a:xfrm>
            <a:off x="470250" y="249300"/>
            <a:ext cx="5802600" cy="63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WHAT ABOUT US? 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How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may we create such a culture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for the bettermentment of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OUR EDUCATION SYSTEM 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FUTURE GENERATION?</a:t>
            </a:r>
            <a:endParaRPr sz="6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C9623F"/>
            </a:gs>
            <a:gs pos="75000">
              <a:srgbClr val="AE935E"/>
            </a:gs>
            <a:gs pos="100000">
              <a:srgbClr val="93C47D"/>
            </a:gs>
          </a:gsLst>
          <a:lin ang="2698631" scaled="0"/>
        </a:gra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7"/>
          <p:cNvPicPr preferRelativeResize="0"/>
          <p:nvPr/>
        </p:nvPicPr>
        <p:blipFill rotWithShape="1">
          <a:blip r:embed="rId3">
            <a:alphaModFix/>
          </a:blip>
          <a:srcRect l="46515"/>
          <a:stretch/>
        </p:blipFill>
        <p:spPr>
          <a:xfrm>
            <a:off x="6651149" y="0"/>
            <a:ext cx="55408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7"/>
          <p:cNvSpPr txBox="1"/>
          <p:nvPr/>
        </p:nvSpPr>
        <p:spPr>
          <a:xfrm>
            <a:off x="470250" y="249300"/>
            <a:ext cx="5802600" cy="63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We have the lack of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INDUSTRY DATA 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VISUAL ANALYTICS </a:t>
            </a: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by which we might find the problems need to be solved for different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SECTORS!</a:t>
            </a:r>
            <a:endParaRPr sz="6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 txBox="1"/>
          <p:nvPr/>
        </p:nvSpPr>
        <p:spPr>
          <a:xfrm rot="-5400000">
            <a:off x="6034175" y="-6039575"/>
            <a:ext cx="127500" cy="122064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33" name="Google Shape;333;p48"/>
          <p:cNvSpPr txBox="1"/>
          <p:nvPr/>
        </p:nvSpPr>
        <p:spPr>
          <a:xfrm>
            <a:off x="75" y="-125"/>
            <a:ext cx="12206400" cy="6858000"/>
          </a:xfrm>
          <a:prstGeom prst="rect">
            <a:avLst/>
          </a:prstGeom>
          <a:gradFill>
            <a:gsLst>
              <a:gs pos="0">
                <a:srgbClr val="001A49"/>
              </a:gs>
              <a:gs pos="100000">
                <a:srgbClr val="981CB5"/>
              </a:gs>
            </a:gsLst>
            <a:lin ang="2698631" scaled="0"/>
          </a:gradFill>
          <a:ln>
            <a:noFill/>
          </a:ln>
          <a:effectLst>
            <a:outerShdw blurRad="57150" dist="38100" dir="7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ES" sz="11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RECOMMENDATIONS</a:t>
            </a:r>
            <a:endParaRPr sz="114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34" name="Google Shape;334;p48"/>
          <p:cNvSpPr txBox="1"/>
          <p:nvPr/>
        </p:nvSpPr>
        <p:spPr>
          <a:xfrm rot="5400000">
            <a:off x="6034175" y="691037"/>
            <a:ext cx="127500" cy="12206400"/>
          </a:xfrm>
          <a:prstGeom prst="rect">
            <a:avLst/>
          </a:prstGeom>
          <a:gradFill>
            <a:gsLst>
              <a:gs pos="0">
                <a:srgbClr val="001A49"/>
              </a:gs>
              <a:gs pos="100000">
                <a:srgbClr val="981CB5"/>
              </a:gs>
            </a:gsLst>
            <a:lin ang="26986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169545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A49"/>
            </a:gs>
            <a:gs pos="100000">
              <a:srgbClr val="981CB5"/>
            </a:gs>
          </a:gsLst>
          <a:lin ang="2698631" scaled="0"/>
        </a:gra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350" y="152400"/>
            <a:ext cx="4370404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250" y="152400"/>
            <a:ext cx="4290970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9"/>
          <p:cNvSpPr txBox="1"/>
          <p:nvPr/>
        </p:nvSpPr>
        <p:spPr>
          <a:xfrm>
            <a:off x="176550" y="152400"/>
            <a:ext cx="11838900" cy="6553200"/>
          </a:xfrm>
          <a:prstGeom prst="rect">
            <a:avLst/>
          </a:prstGeom>
          <a:solidFill>
            <a:srgbClr val="000000">
              <a:alpha val="657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Every </a:t>
            </a:r>
            <a:endParaRPr sz="93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UNIVERSITIES</a:t>
            </a:r>
            <a:endParaRPr sz="9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have some</a:t>
            </a:r>
            <a:r>
              <a:rPr lang="es-ES" sz="9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UNIQUENESSES, </a:t>
            </a:r>
            <a:r>
              <a:rPr lang="es-ES" sz="93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some</a:t>
            </a:r>
            <a:r>
              <a:rPr lang="es-ES" sz="93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BEST PRACTICES…</a:t>
            </a:r>
            <a:endParaRPr sz="9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3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43" name="Google Shape;34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5888" y="5494875"/>
            <a:ext cx="1020225" cy="10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13500032" scaled="0"/>
        </a:gra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50"/>
          <p:cNvGrpSpPr/>
          <p:nvPr/>
        </p:nvGrpSpPr>
        <p:grpSpPr>
          <a:xfrm>
            <a:off x="-2156100" y="-12"/>
            <a:ext cx="16429175" cy="6858025"/>
            <a:chOff x="-2250550" y="13"/>
            <a:chExt cx="16429175" cy="6858025"/>
          </a:xfrm>
        </p:grpSpPr>
        <p:sp>
          <p:nvSpPr>
            <p:cNvPr id="349" name="Google Shape;349;p50"/>
            <p:cNvSpPr/>
            <p:nvPr/>
          </p:nvSpPr>
          <p:spPr>
            <a:xfrm>
              <a:off x="5074225" y="38"/>
              <a:ext cx="9104400" cy="6858000"/>
            </a:xfrm>
            <a:prstGeom prst="parallelogram">
              <a:avLst>
                <a:gd name="adj" fmla="val 25000"/>
              </a:avLst>
            </a:prstGeom>
            <a:solidFill>
              <a:srgbClr val="FB5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0"/>
            <p:cNvSpPr/>
            <p:nvPr/>
          </p:nvSpPr>
          <p:spPr>
            <a:xfrm>
              <a:off x="-2250550" y="13"/>
              <a:ext cx="9104400" cy="6858000"/>
            </a:xfrm>
            <a:prstGeom prst="parallelogram">
              <a:avLst>
                <a:gd name="adj" fmla="val 25000"/>
              </a:avLst>
            </a:prstGeom>
            <a:solidFill>
              <a:srgbClr val="0D1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375" y="1682513"/>
            <a:ext cx="2600625" cy="38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82513"/>
            <a:ext cx="2553367" cy="389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50"/>
          <p:cNvGrpSpPr/>
          <p:nvPr/>
        </p:nvGrpSpPr>
        <p:grpSpPr>
          <a:xfrm>
            <a:off x="4853062" y="496975"/>
            <a:ext cx="2485900" cy="1320300"/>
            <a:chOff x="4528150" y="486300"/>
            <a:chExt cx="2485900" cy="1320300"/>
          </a:xfrm>
        </p:grpSpPr>
        <p:grpSp>
          <p:nvGrpSpPr>
            <p:cNvPr id="354" name="Google Shape;354;p50"/>
            <p:cNvGrpSpPr/>
            <p:nvPr/>
          </p:nvGrpSpPr>
          <p:grpSpPr>
            <a:xfrm>
              <a:off x="4528150" y="486300"/>
              <a:ext cx="1202018" cy="1320300"/>
              <a:chOff x="4528150" y="486300"/>
              <a:chExt cx="1202018" cy="1320300"/>
            </a:xfrm>
          </p:grpSpPr>
          <p:sp>
            <p:nvSpPr>
              <p:cNvPr id="355" name="Google Shape;355;p50"/>
              <p:cNvSpPr/>
              <p:nvPr/>
            </p:nvSpPr>
            <p:spPr>
              <a:xfrm>
                <a:off x="4528150" y="486300"/>
                <a:ext cx="1202018" cy="132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0"/>
              <p:cNvSpPr/>
              <p:nvPr/>
            </p:nvSpPr>
            <p:spPr>
              <a:xfrm rot="-913">
                <a:off x="4564525" y="531300"/>
                <a:ext cx="1129500" cy="123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50"/>
              <p:cNvSpPr txBox="1"/>
              <p:nvPr/>
            </p:nvSpPr>
            <p:spPr>
              <a:xfrm>
                <a:off x="4599925" y="1167800"/>
                <a:ext cx="1058700" cy="540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Ministry</a:t>
                </a:r>
                <a:endParaRPr sz="1100" b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of</a:t>
                </a:r>
                <a:endParaRPr sz="1100" b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Education</a:t>
                </a:r>
                <a:endParaRPr sz="1100" b="1" i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</p:txBody>
          </p:sp>
          <p:pic>
            <p:nvPicPr>
              <p:cNvPr id="358" name="Google Shape;358;p5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862439" y="650438"/>
                <a:ext cx="533424" cy="5334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9" name="Google Shape;359;p50"/>
            <p:cNvGrpSpPr/>
            <p:nvPr/>
          </p:nvGrpSpPr>
          <p:grpSpPr>
            <a:xfrm>
              <a:off x="5811950" y="486300"/>
              <a:ext cx="1202100" cy="1320300"/>
              <a:chOff x="5811950" y="486300"/>
              <a:chExt cx="1202100" cy="1320300"/>
            </a:xfrm>
          </p:grpSpPr>
          <p:sp>
            <p:nvSpPr>
              <p:cNvPr id="360" name="Google Shape;360;p50"/>
              <p:cNvSpPr/>
              <p:nvPr/>
            </p:nvSpPr>
            <p:spPr>
              <a:xfrm>
                <a:off x="5811950" y="486300"/>
                <a:ext cx="1202100" cy="132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50"/>
              <p:cNvSpPr/>
              <p:nvPr/>
            </p:nvSpPr>
            <p:spPr>
              <a:xfrm rot="-913">
                <a:off x="5848325" y="531300"/>
                <a:ext cx="1129500" cy="123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50"/>
              <p:cNvSpPr txBox="1"/>
              <p:nvPr/>
            </p:nvSpPr>
            <p:spPr>
              <a:xfrm>
                <a:off x="5894425" y="1167800"/>
                <a:ext cx="1058700" cy="540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373498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University </a:t>
                </a:r>
                <a:endParaRPr sz="1100" b="1">
                  <a:solidFill>
                    <a:srgbClr val="373498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373498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Grants Commission</a:t>
                </a:r>
                <a:endParaRPr sz="1100" b="1" i="1">
                  <a:solidFill>
                    <a:srgbClr val="373498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</p:txBody>
          </p:sp>
          <p:pic>
            <p:nvPicPr>
              <p:cNvPr id="363" name="Google Shape;363;p50"/>
              <p:cNvPicPr preferRelativeResize="0"/>
              <p:nvPr/>
            </p:nvPicPr>
            <p:blipFill rotWithShape="1">
              <a:blip r:embed="rId6">
                <a:alphaModFix/>
              </a:blip>
              <a:srcRect l="30084" t="11000" r="31036" b="11527"/>
              <a:stretch/>
            </p:blipFill>
            <p:spPr>
              <a:xfrm>
                <a:off x="6184625" y="658250"/>
                <a:ext cx="456750" cy="5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64" name="Google Shape;364;p50"/>
          <p:cNvSpPr txBox="1"/>
          <p:nvPr/>
        </p:nvSpPr>
        <p:spPr>
          <a:xfrm>
            <a:off x="2892000" y="1918100"/>
            <a:ext cx="6408000" cy="4558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 BOOK can be PUBLISHED comprising the best practices of different PRIVATE &amp; PUBLIC UNIVERSITIES in BANGLADESH</a:t>
            </a:r>
            <a:endParaRPr sz="51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 a yearly basis...</a:t>
            </a:r>
            <a:endParaRPr sz="51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25" y="959301"/>
            <a:ext cx="11503551" cy="49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l="43968" b="75343"/>
          <a:stretch/>
        </p:blipFill>
        <p:spPr>
          <a:xfrm>
            <a:off x="344225" y="959300"/>
            <a:ext cx="6445750" cy="121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 r="56032" b="75343"/>
          <a:stretch/>
        </p:blipFill>
        <p:spPr>
          <a:xfrm>
            <a:off x="3567100" y="1095375"/>
            <a:ext cx="5057800" cy="121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7275" y="5197925"/>
            <a:ext cx="598699" cy="59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7701" y="5231177"/>
            <a:ext cx="598700" cy="5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53776" y="0"/>
            <a:ext cx="738226" cy="73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13500032" scaled="0"/>
        </a:gra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51"/>
          <p:cNvGrpSpPr/>
          <p:nvPr/>
        </p:nvGrpSpPr>
        <p:grpSpPr>
          <a:xfrm>
            <a:off x="-2156100" y="-12"/>
            <a:ext cx="16429175" cy="6858025"/>
            <a:chOff x="-2250550" y="13"/>
            <a:chExt cx="16429175" cy="6858025"/>
          </a:xfrm>
        </p:grpSpPr>
        <p:sp>
          <p:nvSpPr>
            <p:cNvPr id="370" name="Google Shape;370;p51"/>
            <p:cNvSpPr/>
            <p:nvPr/>
          </p:nvSpPr>
          <p:spPr>
            <a:xfrm>
              <a:off x="5074225" y="38"/>
              <a:ext cx="9104400" cy="6858000"/>
            </a:xfrm>
            <a:prstGeom prst="parallelogram">
              <a:avLst>
                <a:gd name="adj" fmla="val 25000"/>
              </a:avLst>
            </a:prstGeom>
            <a:solidFill>
              <a:srgbClr val="0D1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1"/>
            <p:cNvSpPr/>
            <p:nvPr/>
          </p:nvSpPr>
          <p:spPr>
            <a:xfrm>
              <a:off x="-2250550" y="13"/>
              <a:ext cx="9104400" cy="6858000"/>
            </a:xfrm>
            <a:prstGeom prst="parallelogram">
              <a:avLst>
                <a:gd name="adj" fmla="val 25000"/>
              </a:avLst>
            </a:prstGeom>
            <a:solidFill>
              <a:srgbClr val="FB5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51"/>
          <p:cNvGrpSpPr/>
          <p:nvPr/>
        </p:nvGrpSpPr>
        <p:grpSpPr>
          <a:xfrm>
            <a:off x="4853062" y="496975"/>
            <a:ext cx="2485900" cy="1320300"/>
            <a:chOff x="4528150" y="486300"/>
            <a:chExt cx="2485900" cy="1320300"/>
          </a:xfrm>
        </p:grpSpPr>
        <p:grpSp>
          <p:nvGrpSpPr>
            <p:cNvPr id="373" name="Google Shape;373;p51"/>
            <p:cNvGrpSpPr/>
            <p:nvPr/>
          </p:nvGrpSpPr>
          <p:grpSpPr>
            <a:xfrm>
              <a:off x="4528150" y="486300"/>
              <a:ext cx="1202100" cy="1320300"/>
              <a:chOff x="4528150" y="486300"/>
              <a:chExt cx="1202100" cy="1320300"/>
            </a:xfrm>
          </p:grpSpPr>
          <p:sp>
            <p:nvSpPr>
              <p:cNvPr id="374" name="Google Shape;374;p51"/>
              <p:cNvSpPr/>
              <p:nvPr/>
            </p:nvSpPr>
            <p:spPr>
              <a:xfrm>
                <a:off x="4528150" y="486300"/>
                <a:ext cx="1202100" cy="132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1"/>
              <p:cNvSpPr/>
              <p:nvPr/>
            </p:nvSpPr>
            <p:spPr>
              <a:xfrm rot="-913">
                <a:off x="4564525" y="531300"/>
                <a:ext cx="1129500" cy="123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1"/>
              <p:cNvSpPr txBox="1"/>
              <p:nvPr/>
            </p:nvSpPr>
            <p:spPr>
              <a:xfrm>
                <a:off x="4599925" y="1167800"/>
                <a:ext cx="1058700" cy="540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Ministry</a:t>
                </a:r>
                <a:endParaRPr sz="1100" b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of</a:t>
                </a:r>
                <a:endParaRPr sz="1100" b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Education</a:t>
                </a:r>
                <a:endParaRPr sz="1100" b="1" i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</p:txBody>
          </p:sp>
          <p:pic>
            <p:nvPicPr>
              <p:cNvPr id="377" name="Google Shape;377;p5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862439" y="650438"/>
                <a:ext cx="533424" cy="5334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8" name="Google Shape;378;p51"/>
            <p:cNvGrpSpPr/>
            <p:nvPr/>
          </p:nvGrpSpPr>
          <p:grpSpPr>
            <a:xfrm>
              <a:off x="5811950" y="486300"/>
              <a:ext cx="1202100" cy="1320300"/>
              <a:chOff x="5811950" y="486300"/>
              <a:chExt cx="1202100" cy="1320300"/>
            </a:xfrm>
          </p:grpSpPr>
          <p:sp>
            <p:nvSpPr>
              <p:cNvPr id="379" name="Google Shape;379;p51"/>
              <p:cNvSpPr/>
              <p:nvPr/>
            </p:nvSpPr>
            <p:spPr>
              <a:xfrm>
                <a:off x="5811950" y="486300"/>
                <a:ext cx="1202100" cy="132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1"/>
              <p:cNvSpPr/>
              <p:nvPr/>
            </p:nvSpPr>
            <p:spPr>
              <a:xfrm rot="-913">
                <a:off x="5848325" y="531300"/>
                <a:ext cx="1129500" cy="123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1"/>
              <p:cNvSpPr txBox="1"/>
              <p:nvPr/>
            </p:nvSpPr>
            <p:spPr>
              <a:xfrm>
                <a:off x="5894425" y="1167800"/>
                <a:ext cx="1058700" cy="540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373498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University </a:t>
                </a:r>
                <a:endParaRPr sz="1100" b="1">
                  <a:solidFill>
                    <a:srgbClr val="373498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373498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Grants Commission</a:t>
                </a:r>
                <a:endParaRPr sz="1100" b="1" i="1">
                  <a:solidFill>
                    <a:srgbClr val="373498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</p:txBody>
          </p:sp>
          <p:pic>
            <p:nvPicPr>
              <p:cNvPr id="382" name="Google Shape;382;p51"/>
              <p:cNvPicPr preferRelativeResize="0"/>
              <p:nvPr/>
            </p:nvPicPr>
            <p:blipFill rotWithShape="1">
              <a:blip r:embed="rId4">
                <a:alphaModFix/>
              </a:blip>
              <a:srcRect l="30084" t="11000" r="31036" b="11527"/>
              <a:stretch/>
            </p:blipFill>
            <p:spPr>
              <a:xfrm>
                <a:off x="6184625" y="658250"/>
                <a:ext cx="456750" cy="5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83" name="Google Shape;383;p51"/>
          <p:cNvSpPr txBox="1"/>
          <p:nvPr/>
        </p:nvSpPr>
        <p:spPr>
          <a:xfrm>
            <a:off x="2892000" y="1918100"/>
            <a:ext cx="6408000" cy="4558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All the UNIVERSITIES can LEARN FROM EACH OTHERS, COLLABORATE WITH EACH OTHERS and IMPLEMENT for the betterment of the</a:t>
            </a:r>
            <a:endParaRPr sz="51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NEXT GENERATION </a:t>
            </a:r>
            <a:endParaRPr sz="51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384" name="Google Shape;384;p51"/>
          <p:cNvGrpSpPr/>
          <p:nvPr/>
        </p:nvGrpSpPr>
        <p:grpSpPr>
          <a:xfrm>
            <a:off x="-27797" y="2282125"/>
            <a:ext cx="12172560" cy="3985200"/>
            <a:chOff x="19441" y="1320900"/>
            <a:chExt cx="12172560" cy="3985200"/>
          </a:xfrm>
        </p:grpSpPr>
        <p:pic>
          <p:nvPicPr>
            <p:cNvPr id="385" name="Google Shape;385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441" y="1334425"/>
              <a:ext cx="2648760" cy="397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591375" y="1320900"/>
              <a:ext cx="2600626" cy="39716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13500032" scaled="0"/>
        </a:gra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/>
          <p:nvPr/>
        </p:nvSpPr>
        <p:spPr>
          <a:xfrm>
            <a:off x="6754275" y="25"/>
            <a:ext cx="5437800" cy="6858000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/>
          <p:cNvSpPr/>
          <p:nvPr/>
        </p:nvSpPr>
        <p:spPr>
          <a:xfrm>
            <a:off x="-144" y="0"/>
            <a:ext cx="6836494" cy="6858000"/>
          </a:xfrm>
          <a:prstGeom prst="parallelogram">
            <a:avLst>
              <a:gd name="adj" fmla="val 0"/>
            </a:avLst>
          </a:prstGeom>
          <a:solidFill>
            <a:srgbClr val="FB5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393;p52"/>
          <p:cNvGrpSpPr/>
          <p:nvPr/>
        </p:nvGrpSpPr>
        <p:grpSpPr>
          <a:xfrm>
            <a:off x="2175162" y="179125"/>
            <a:ext cx="2485900" cy="1320300"/>
            <a:chOff x="4528150" y="486300"/>
            <a:chExt cx="2485900" cy="1320300"/>
          </a:xfrm>
        </p:grpSpPr>
        <p:grpSp>
          <p:nvGrpSpPr>
            <p:cNvPr id="394" name="Google Shape;394;p52"/>
            <p:cNvGrpSpPr/>
            <p:nvPr/>
          </p:nvGrpSpPr>
          <p:grpSpPr>
            <a:xfrm>
              <a:off x="4528150" y="486300"/>
              <a:ext cx="1202100" cy="1320300"/>
              <a:chOff x="4528150" y="486300"/>
              <a:chExt cx="1202100" cy="1320300"/>
            </a:xfrm>
          </p:grpSpPr>
          <p:sp>
            <p:nvSpPr>
              <p:cNvPr id="395" name="Google Shape;395;p52"/>
              <p:cNvSpPr/>
              <p:nvPr/>
            </p:nvSpPr>
            <p:spPr>
              <a:xfrm>
                <a:off x="4528150" y="486300"/>
                <a:ext cx="1202100" cy="132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2"/>
              <p:cNvSpPr/>
              <p:nvPr/>
            </p:nvSpPr>
            <p:spPr>
              <a:xfrm rot="-913">
                <a:off x="4564525" y="531300"/>
                <a:ext cx="1129500" cy="123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52"/>
              <p:cNvSpPr txBox="1"/>
              <p:nvPr/>
            </p:nvSpPr>
            <p:spPr>
              <a:xfrm>
                <a:off x="4599925" y="1167800"/>
                <a:ext cx="1058700" cy="540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Ministry</a:t>
                </a:r>
                <a:endParaRPr sz="1100" b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of</a:t>
                </a:r>
                <a:endParaRPr sz="1100" b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FF00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Education</a:t>
                </a:r>
                <a:endParaRPr sz="1100" b="1" i="1">
                  <a:solidFill>
                    <a:srgbClr val="FF00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</p:txBody>
          </p:sp>
          <p:pic>
            <p:nvPicPr>
              <p:cNvPr id="398" name="Google Shape;398;p5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862439" y="650438"/>
                <a:ext cx="533424" cy="5334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9" name="Google Shape;399;p52"/>
            <p:cNvGrpSpPr/>
            <p:nvPr/>
          </p:nvGrpSpPr>
          <p:grpSpPr>
            <a:xfrm>
              <a:off x="5811950" y="486300"/>
              <a:ext cx="1202100" cy="1320300"/>
              <a:chOff x="5811950" y="486300"/>
              <a:chExt cx="1202100" cy="1320300"/>
            </a:xfrm>
          </p:grpSpPr>
          <p:sp>
            <p:nvSpPr>
              <p:cNvPr id="400" name="Google Shape;400;p52"/>
              <p:cNvSpPr/>
              <p:nvPr/>
            </p:nvSpPr>
            <p:spPr>
              <a:xfrm>
                <a:off x="5811950" y="486300"/>
                <a:ext cx="1202100" cy="132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52"/>
              <p:cNvSpPr/>
              <p:nvPr/>
            </p:nvSpPr>
            <p:spPr>
              <a:xfrm rot="-913">
                <a:off x="5848325" y="531300"/>
                <a:ext cx="1129500" cy="123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2"/>
              <p:cNvSpPr txBox="1"/>
              <p:nvPr/>
            </p:nvSpPr>
            <p:spPr>
              <a:xfrm>
                <a:off x="5894425" y="1167800"/>
                <a:ext cx="1058700" cy="540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373498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University </a:t>
                </a:r>
                <a:endParaRPr sz="1100" b="1">
                  <a:solidFill>
                    <a:srgbClr val="373498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373498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Grants Commission</a:t>
                </a:r>
                <a:endParaRPr sz="1100" b="1" i="1">
                  <a:solidFill>
                    <a:srgbClr val="373498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</p:txBody>
          </p:sp>
          <p:pic>
            <p:nvPicPr>
              <p:cNvPr id="403" name="Google Shape;403;p52"/>
              <p:cNvPicPr preferRelativeResize="0"/>
              <p:nvPr/>
            </p:nvPicPr>
            <p:blipFill rotWithShape="1">
              <a:blip r:embed="rId4">
                <a:alphaModFix/>
              </a:blip>
              <a:srcRect l="30084" t="11000" r="31036" b="11527"/>
              <a:stretch/>
            </p:blipFill>
            <p:spPr>
              <a:xfrm>
                <a:off x="6184625" y="658250"/>
                <a:ext cx="456750" cy="5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04" name="Google Shape;404;p52"/>
          <p:cNvSpPr txBox="1"/>
          <p:nvPr/>
        </p:nvSpPr>
        <p:spPr>
          <a:xfrm>
            <a:off x="0" y="1695450"/>
            <a:ext cx="6836400" cy="495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9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Ministry of Education </a:t>
            </a:r>
            <a:r>
              <a:rPr lang="es-ES" sz="4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</a:t>
            </a:r>
            <a:r>
              <a:rPr lang="es-ES" sz="49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UGC</a:t>
            </a:r>
            <a:r>
              <a:rPr lang="es-ES" sz="4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should recognise the </a:t>
            </a:r>
            <a:r>
              <a:rPr lang="es-ES" sz="49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BEST PRACTICES</a:t>
            </a:r>
            <a:r>
              <a:rPr lang="es-ES" sz="4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of the </a:t>
            </a:r>
            <a:r>
              <a:rPr lang="es-ES" sz="49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UNIVERSITIES </a:t>
            </a:r>
            <a:r>
              <a:rPr lang="es-ES" sz="4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which will </a:t>
            </a:r>
            <a:r>
              <a:rPr lang="es-ES" sz="49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create a competitive culture</a:t>
            </a:r>
            <a:r>
              <a:rPr lang="es-ES" sz="4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and it will support our </a:t>
            </a:r>
            <a:r>
              <a:rPr lang="es-ES" sz="49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Education System’s Exposure</a:t>
            </a:r>
            <a:r>
              <a:rPr lang="es-ES" sz="49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endParaRPr sz="49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405" name="Google Shape;405;p52"/>
          <p:cNvGrpSpPr/>
          <p:nvPr/>
        </p:nvGrpSpPr>
        <p:grpSpPr>
          <a:xfrm>
            <a:off x="6885387" y="1190683"/>
            <a:ext cx="5175574" cy="4476678"/>
            <a:chOff x="6836350" y="1066800"/>
            <a:chExt cx="5494240" cy="4641450"/>
          </a:xfrm>
        </p:grpSpPr>
        <p:pic>
          <p:nvPicPr>
            <p:cNvPr id="406" name="Google Shape;406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36350" y="1149750"/>
              <a:ext cx="5494240" cy="455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52"/>
            <p:cNvSpPr/>
            <p:nvPr/>
          </p:nvSpPr>
          <p:spPr>
            <a:xfrm>
              <a:off x="7763925" y="1066800"/>
              <a:ext cx="3676500" cy="3753000"/>
            </a:xfrm>
            <a:prstGeom prst="ellipse">
              <a:avLst/>
            </a:prstGeom>
            <a:solidFill>
              <a:srgbClr val="EA100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2"/>
            <p:cNvSpPr txBox="1"/>
            <p:nvPr/>
          </p:nvSpPr>
          <p:spPr>
            <a:xfrm>
              <a:off x="6976925" y="1505100"/>
              <a:ext cx="5213100" cy="2876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100" b="1">
                  <a:solidFill>
                    <a:srgbClr val="FFFFFF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RECOGNITION</a:t>
              </a:r>
              <a:endParaRPr sz="5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A49"/>
            </a:gs>
            <a:gs pos="100000">
              <a:srgbClr val="981CB5"/>
            </a:gs>
          </a:gsLst>
          <a:lin ang="2698631" scaled="0"/>
        </a:gra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3"/>
          <p:cNvSpPr txBox="1"/>
          <p:nvPr/>
        </p:nvSpPr>
        <p:spPr>
          <a:xfrm>
            <a:off x="6601700" y="391650"/>
            <a:ext cx="5424300" cy="6074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AGAIN…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INDUSTRIES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can share their </a:t>
            </a: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BEST PRACTICES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with the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ACADEMICIANS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CASE STUDY</a:t>
            </a:r>
            <a:endParaRPr sz="6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414" name="Google Shape;414;p53"/>
          <p:cNvPicPr preferRelativeResize="0"/>
          <p:nvPr/>
        </p:nvPicPr>
        <p:blipFill rotWithShape="1">
          <a:blip r:embed="rId3">
            <a:alphaModFix/>
          </a:blip>
          <a:srcRect l="3887" r="2898"/>
          <a:stretch/>
        </p:blipFill>
        <p:spPr>
          <a:xfrm>
            <a:off x="99525" y="105875"/>
            <a:ext cx="6195552" cy="664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981CB5"/>
            </a:gs>
          </a:gsLst>
          <a:lin ang="2698631" scaled="0"/>
        </a:gra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4"/>
          <p:cNvSpPr txBox="1"/>
          <p:nvPr/>
        </p:nvSpPr>
        <p:spPr>
          <a:xfrm>
            <a:off x="575075" y="421425"/>
            <a:ext cx="8465400" cy="303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Many INDUSTRIES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usually recruit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FOREIGNERS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SKILLED MANPOWER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run the Operations- which should be documented properly and their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EFFICIENCY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CONTRIBUTIONS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should be reflected in a proper way...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420" name="Google Shape;420;p54"/>
          <p:cNvGrpSpPr/>
          <p:nvPr/>
        </p:nvGrpSpPr>
        <p:grpSpPr>
          <a:xfrm>
            <a:off x="5158200" y="843888"/>
            <a:ext cx="6606676" cy="6014125"/>
            <a:chOff x="5585325" y="843888"/>
            <a:chExt cx="6606676" cy="6014125"/>
          </a:xfrm>
        </p:grpSpPr>
        <p:sp>
          <p:nvSpPr>
            <p:cNvPr id="421" name="Google Shape;421;p54"/>
            <p:cNvSpPr/>
            <p:nvPr/>
          </p:nvSpPr>
          <p:spPr>
            <a:xfrm>
              <a:off x="10097475" y="2812275"/>
              <a:ext cx="534900" cy="210900"/>
            </a:xfrm>
            <a:prstGeom prst="rect">
              <a:avLst/>
            </a:prstGeom>
            <a:solidFill>
              <a:srgbClr val="F8D1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2" name="Google Shape;422;p54"/>
            <p:cNvCxnSpPr>
              <a:stCxn id="421" idx="1"/>
            </p:cNvCxnSpPr>
            <p:nvPr/>
          </p:nvCxnSpPr>
          <p:spPr>
            <a:xfrm>
              <a:off x="10097475" y="2917725"/>
              <a:ext cx="283200" cy="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54"/>
            <p:cNvCxnSpPr>
              <a:endCxn id="421" idx="3"/>
            </p:cNvCxnSpPr>
            <p:nvPr/>
          </p:nvCxnSpPr>
          <p:spPr>
            <a:xfrm rot="10800000" flipH="1">
              <a:off x="10383675" y="2917725"/>
              <a:ext cx="248700" cy="36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24" name="Google Shape;424;p54"/>
            <p:cNvPicPr preferRelativeResize="0"/>
            <p:nvPr/>
          </p:nvPicPr>
          <p:blipFill rotWithShape="1">
            <a:blip r:embed="rId3">
              <a:alphaModFix/>
            </a:blip>
            <a:srcRect l="17861" r="11317"/>
            <a:stretch/>
          </p:blipFill>
          <p:spPr>
            <a:xfrm>
              <a:off x="5585325" y="843888"/>
              <a:ext cx="6606676" cy="6014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981CB5"/>
            </a:gs>
          </a:gsLst>
          <a:lin ang="2698631" scaled="0"/>
        </a:gra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5"/>
          <p:cNvSpPr txBox="1"/>
          <p:nvPr/>
        </p:nvSpPr>
        <p:spPr>
          <a:xfrm>
            <a:off x="575075" y="421425"/>
            <a:ext cx="8465400" cy="303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Many INDUSTRIES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usually recruit</a:t>
            </a:r>
            <a:endParaRPr sz="4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FOREIGNERS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SKILLED MANPOWER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run the Operations- which should be documented properly and their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EFFICIENCY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CONTRIBUTIONS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should be reflected in a proper way...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430" name="Google Shape;430;p55"/>
          <p:cNvGrpSpPr/>
          <p:nvPr/>
        </p:nvGrpSpPr>
        <p:grpSpPr>
          <a:xfrm>
            <a:off x="5158200" y="843888"/>
            <a:ext cx="6606676" cy="6014125"/>
            <a:chOff x="5585325" y="843888"/>
            <a:chExt cx="6606676" cy="6014125"/>
          </a:xfrm>
        </p:grpSpPr>
        <p:sp>
          <p:nvSpPr>
            <p:cNvPr id="431" name="Google Shape;431;p55"/>
            <p:cNvSpPr/>
            <p:nvPr/>
          </p:nvSpPr>
          <p:spPr>
            <a:xfrm>
              <a:off x="10097475" y="2812275"/>
              <a:ext cx="534900" cy="210900"/>
            </a:xfrm>
            <a:prstGeom prst="rect">
              <a:avLst/>
            </a:prstGeom>
            <a:solidFill>
              <a:srgbClr val="F8D1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2" name="Google Shape;432;p55"/>
            <p:cNvCxnSpPr>
              <a:stCxn id="431" idx="1"/>
            </p:cNvCxnSpPr>
            <p:nvPr/>
          </p:nvCxnSpPr>
          <p:spPr>
            <a:xfrm>
              <a:off x="10097475" y="2917725"/>
              <a:ext cx="283200" cy="3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55"/>
            <p:cNvCxnSpPr>
              <a:endCxn id="431" idx="3"/>
            </p:cNvCxnSpPr>
            <p:nvPr/>
          </p:nvCxnSpPr>
          <p:spPr>
            <a:xfrm rot="10800000" flipH="1">
              <a:off x="10383675" y="2917725"/>
              <a:ext cx="248700" cy="36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34" name="Google Shape;434;p55"/>
            <p:cNvPicPr preferRelativeResize="0"/>
            <p:nvPr/>
          </p:nvPicPr>
          <p:blipFill rotWithShape="1">
            <a:blip r:embed="rId3">
              <a:alphaModFix/>
            </a:blip>
            <a:srcRect l="17861" r="11317"/>
            <a:stretch/>
          </p:blipFill>
          <p:spPr>
            <a:xfrm>
              <a:off x="5585325" y="843888"/>
              <a:ext cx="6606676" cy="6014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5" name="Google Shape;435;p55"/>
          <p:cNvSpPr txBox="1"/>
          <p:nvPr/>
        </p:nvSpPr>
        <p:spPr>
          <a:xfrm>
            <a:off x="575075" y="3609975"/>
            <a:ext cx="5315100" cy="280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These should be shared with the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ACADEMIA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 that in future they can produce the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BEST CANDIDATES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our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INDUSTRIES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demand will be fulfilled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"/>
          <p:cNvSpPr/>
          <p:nvPr/>
        </p:nvSpPr>
        <p:spPr>
          <a:xfrm rot="10800000" flipH="1">
            <a:off x="-1220750" y="3417900"/>
            <a:ext cx="6577200" cy="3440100"/>
          </a:xfrm>
          <a:prstGeom prst="parallelogram">
            <a:avLst>
              <a:gd name="adj" fmla="val 25000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>
            <a:off x="-1794750" y="0"/>
            <a:ext cx="7208100" cy="6858000"/>
          </a:xfrm>
          <a:prstGeom prst="parallelogram">
            <a:avLst>
              <a:gd name="adj" fmla="val 25000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 txBox="1"/>
          <p:nvPr/>
        </p:nvSpPr>
        <p:spPr>
          <a:xfrm>
            <a:off x="5167300" y="658975"/>
            <a:ext cx="6857400" cy="5596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DCCI </a:t>
            </a:r>
            <a:r>
              <a:rPr lang="es-ES" sz="9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can be in support of</a:t>
            </a:r>
            <a:r>
              <a:rPr lang="es-ES" sz="9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BRIDGING </a:t>
            </a:r>
            <a:r>
              <a:rPr lang="es-ES" sz="9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all these</a:t>
            </a:r>
            <a:r>
              <a:rPr lang="es-ES" sz="9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GAPS</a:t>
            </a:r>
            <a:endParaRPr sz="9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443" name="Google Shape;44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00" y="1548500"/>
            <a:ext cx="3890700" cy="37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13500032" scaled="0"/>
        </a:gra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7"/>
          <p:cNvSpPr/>
          <p:nvPr/>
        </p:nvSpPr>
        <p:spPr>
          <a:xfrm rot="10800000" flipH="1">
            <a:off x="-1220750" y="3417900"/>
            <a:ext cx="6577200" cy="3440100"/>
          </a:xfrm>
          <a:prstGeom prst="parallelogram">
            <a:avLst>
              <a:gd name="adj" fmla="val 25000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7"/>
          <p:cNvSpPr/>
          <p:nvPr/>
        </p:nvSpPr>
        <p:spPr>
          <a:xfrm>
            <a:off x="-1794750" y="0"/>
            <a:ext cx="7208100" cy="6858000"/>
          </a:xfrm>
          <a:prstGeom prst="parallelogram">
            <a:avLst>
              <a:gd name="adj" fmla="val 25000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7"/>
          <p:cNvSpPr txBox="1"/>
          <p:nvPr/>
        </p:nvSpPr>
        <p:spPr>
          <a:xfrm>
            <a:off x="5356450" y="658975"/>
            <a:ext cx="6668100" cy="523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CHAMBERS </a:t>
            </a:r>
            <a:r>
              <a:rPr lang="es-ES" sz="5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can invite</a:t>
            </a:r>
            <a:r>
              <a:rPr lang="es-ES" sz="5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INDUSTRIES </a:t>
            </a:r>
            <a:r>
              <a:rPr lang="es-ES" sz="5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figure out:</a:t>
            </a:r>
            <a:endParaRPr sz="54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482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arlow Condensed"/>
              <a:buChar char="○"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What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PROBLEMS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they are facing?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arlow Condensed"/>
              <a:buChar char="○"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What sort of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SOLUTIONS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they need?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arlow Condensed"/>
              <a:buChar char="○"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What sort of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WORKFORCES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they need?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arlow Condensed"/>
              <a:buChar char="○"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What new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COURSES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can be adopted?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451" name="Google Shape;45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00" y="1548500"/>
            <a:ext cx="3890700" cy="37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13500032" scaled="0"/>
        </a:gra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8"/>
          <p:cNvSpPr/>
          <p:nvPr/>
        </p:nvSpPr>
        <p:spPr>
          <a:xfrm rot="10800000" flipH="1">
            <a:off x="-1220750" y="3417900"/>
            <a:ext cx="6577200" cy="3440100"/>
          </a:xfrm>
          <a:prstGeom prst="parallelogram">
            <a:avLst>
              <a:gd name="adj" fmla="val 25000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8"/>
          <p:cNvSpPr/>
          <p:nvPr/>
        </p:nvSpPr>
        <p:spPr>
          <a:xfrm>
            <a:off x="-1794750" y="0"/>
            <a:ext cx="7208100" cy="6858000"/>
          </a:xfrm>
          <a:prstGeom prst="parallelogram">
            <a:avLst>
              <a:gd name="adj" fmla="val 25000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8"/>
          <p:cNvSpPr txBox="1"/>
          <p:nvPr/>
        </p:nvSpPr>
        <p:spPr>
          <a:xfrm>
            <a:off x="5356450" y="658975"/>
            <a:ext cx="6668100" cy="523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CHAMBERS </a:t>
            </a:r>
            <a:r>
              <a:rPr lang="es-ES" sz="5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can consult with</a:t>
            </a:r>
            <a:r>
              <a:rPr lang="es-ES" sz="5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UNIVERSITIES </a:t>
            </a:r>
            <a:r>
              <a:rPr lang="es-ES" sz="5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</a:t>
            </a:r>
            <a:r>
              <a:rPr lang="es-ES" sz="54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  <a:endParaRPr sz="54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482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arlow Condensed"/>
              <a:buChar char="○"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The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INDUSTRY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needs.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arlow Condensed"/>
              <a:buChar char="○"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Sector specific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TRENDING ISSUES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arlow Condensed"/>
              <a:buChar char="○"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Skilled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WORKFORCES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development.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482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arlow Condensed"/>
              <a:buChar char="○"/>
            </a:pP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What new </a:t>
            </a:r>
            <a:r>
              <a:rPr lang="es-ES" sz="4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COURSES </a:t>
            </a:r>
            <a:r>
              <a:rPr lang="es-ES" sz="4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can be adopted?</a:t>
            </a:r>
            <a:endParaRPr sz="4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459" name="Google Shape;45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00" y="1548500"/>
            <a:ext cx="3890700" cy="37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13500032" scaled="0"/>
        </a:gra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/>
          <p:cNvSpPr/>
          <p:nvPr/>
        </p:nvSpPr>
        <p:spPr>
          <a:xfrm rot="10800000" flipH="1">
            <a:off x="-1220750" y="3417900"/>
            <a:ext cx="6577200" cy="3440100"/>
          </a:xfrm>
          <a:prstGeom prst="parallelogram">
            <a:avLst>
              <a:gd name="adj" fmla="val 25000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/>
          <p:cNvSpPr/>
          <p:nvPr/>
        </p:nvSpPr>
        <p:spPr>
          <a:xfrm>
            <a:off x="-1794750" y="0"/>
            <a:ext cx="7208100" cy="6858000"/>
          </a:xfrm>
          <a:prstGeom prst="parallelogram">
            <a:avLst>
              <a:gd name="adj" fmla="val 25000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 txBox="1"/>
          <p:nvPr/>
        </p:nvSpPr>
        <p:spPr>
          <a:xfrm>
            <a:off x="5356450" y="651000"/>
            <a:ext cx="6577200" cy="555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DCCI can also</a:t>
            </a:r>
            <a:endParaRPr sz="7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CREATE more STANDING COMMITTEES</a:t>
            </a:r>
            <a:endParaRPr sz="72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based on the NEED...</a:t>
            </a:r>
            <a:endParaRPr sz="7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467" name="Google Shape;46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00" y="1548500"/>
            <a:ext cx="3890700" cy="37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A49"/>
            </a:gs>
            <a:gs pos="100000">
              <a:srgbClr val="981CB5"/>
            </a:gs>
          </a:gsLst>
          <a:lin ang="13500032" scaled="0"/>
        </a:gra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0"/>
          <p:cNvSpPr/>
          <p:nvPr/>
        </p:nvSpPr>
        <p:spPr>
          <a:xfrm>
            <a:off x="-26175" y="0"/>
            <a:ext cx="7043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0"/>
          <p:cNvSpPr txBox="1"/>
          <p:nvPr/>
        </p:nvSpPr>
        <p:spPr>
          <a:xfrm>
            <a:off x="7143200" y="732000"/>
            <a:ext cx="4923900" cy="5556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5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CHAMBERS </a:t>
            </a:r>
            <a:r>
              <a:rPr lang="es-ES" sz="65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should involved with</a:t>
            </a:r>
            <a:r>
              <a:rPr lang="es-ES" sz="65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ACADEMIA’s </a:t>
            </a:r>
            <a:r>
              <a:rPr lang="es-ES" sz="65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</a:t>
            </a:r>
            <a:r>
              <a:rPr lang="es-ES" sz="65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RESEARCH</a:t>
            </a:r>
            <a:endParaRPr sz="6500" b="1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5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make them</a:t>
            </a:r>
            <a:r>
              <a:rPr lang="es-ES" sz="65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COMMERCIALLY VIABLE</a:t>
            </a:r>
            <a:endParaRPr sz="65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474" name="Google Shape;474;p60"/>
          <p:cNvGrpSpPr/>
          <p:nvPr/>
        </p:nvGrpSpPr>
        <p:grpSpPr>
          <a:xfrm>
            <a:off x="123700" y="890625"/>
            <a:ext cx="6690076" cy="5238750"/>
            <a:chOff x="252150" y="890625"/>
            <a:chExt cx="6690076" cy="5238750"/>
          </a:xfrm>
        </p:grpSpPr>
        <p:pic>
          <p:nvPicPr>
            <p:cNvPr id="475" name="Google Shape;475;p60"/>
            <p:cNvPicPr preferRelativeResize="0"/>
            <p:nvPr/>
          </p:nvPicPr>
          <p:blipFill rotWithShape="1">
            <a:blip r:embed="rId3">
              <a:alphaModFix/>
            </a:blip>
            <a:srcRect l="3240" r="10796"/>
            <a:stretch/>
          </p:blipFill>
          <p:spPr>
            <a:xfrm>
              <a:off x="252150" y="890625"/>
              <a:ext cx="6690076" cy="523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60"/>
            <p:cNvPicPr preferRelativeResize="0"/>
            <p:nvPr/>
          </p:nvPicPr>
          <p:blipFill rotWithShape="1">
            <a:blip r:embed="rId3">
              <a:alphaModFix/>
            </a:blip>
            <a:srcRect l="81950" r="30" b="91255"/>
            <a:stretch/>
          </p:blipFill>
          <p:spPr>
            <a:xfrm>
              <a:off x="5539975" y="890625"/>
              <a:ext cx="1402250" cy="458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60"/>
            <p:cNvPicPr preferRelativeResize="0"/>
            <p:nvPr/>
          </p:nvPicPr>
          <p:blipFill rotWithShape="1">
            <a:blip r:embed="rId3">
              <a:alphaModFix/>
            </a:blip>
            <a:srcRect l="756" r="58118" b="88190"/>
            <a:stretch/>
          </p:blipFill>
          <p:spPr>
            <a:xfrm>
              <a:off x="252150" y="890625"/>
              <a:ext cx="3200526" cy="618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C3BCC-714E-4F27-A789-5F6CEA78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13500032" scaled="0"/>
        </a:gra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1"/>
          <p:cNvSpPr/>
          <p:nvPr/>
        </p:nvSpPr>
        <p:spPr>
          <a:xfrm>
            <a:off x="6754275" y="25"/>
            <a:ext cx="5437800" cy="6858000"/>
          </a:xfrm>
          <a:prstGeom prst="parallelogram">
            <a:avLst>
              <a:gd name="adj" fmla="val 0"/>
            </a:avLst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61"/>
          <p:cNvSpPr/>
          <p:nvPr/>
        </p:nvSpPr>
        <p:spPr>
          <a:xfrm>
            <a:off x="-144" y="0"/>
            <a:ext cx="6836400" cy="6858000"/>
          </a:xfrm>
          <a:prstGeom prst="parallelogram">
            <a:avLst>
              <a:gd name="adj" fmla="val 0"/>
            </a:avLst>
          </a:prstGeom>
          <a:solidFill>
            <a:srgbClr val="007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1"/>
          <p:cNvSpPr txBox="1"/>
          <p:nvPr/>
        </p:nvSpPr>
        <p:spPr>
          <a:xfrm>
            <a:off x="0" y="1695450"/>
            <a:ext cx="6836400" cy="495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Dhaka Chamber of Commerce &amp; Industry</a:t>
            </a:r>
            <a:endParaRPr sz="41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4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 collaboration with </a:t>
            </a:r>
            <a:r>
              <a:rPr lang="es-ES" sz="4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Ministry of Industries </a:t>
            </a:r>
            <a:r>
              <a:rPr lang="es-ES" sz="4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 </a:t>
            </a:r>
            <a:r>
              <a:rPr lang="es-ES" sz="4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Ministry of Commerce </a:t>
            </a:r>
            <a:r>
              <a:rPr lang="es-ES" sz="4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should recognise the </a:t>
            </a:r>
            <a:r>
              <a:rPr lang="es-ES" sz="4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BEST PRACTICES</a:t>
            </a:r>
            <a:r>
              <a:rPr lang="es-ES" sz="4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of the </a:t>
            </a:r>
            <a:r>
              <a:rPr lang="es-ES" sz="4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INDUSTRIES </a:t>
            </a:r>
            <a:r>
              <a:rPr lang="es-ES" sz="4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which work closely with academia to produce the best </a:t>
            </a:r>
            <a:r>
              <a:rPr lang="es-ES" sz="4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HUMAN RESOURCES</a:t>
            </a:r>
            <a:r>
              <a:rPr lang="es-ES" sz="4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for the </a:t>
            </a:r>
            <a:r>
              <a:rPr lang="es-ES" sz="4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COUNTRY</a:t>
            </a:r>
            <a:endParaRPr sz="41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485" name="Google Shape;485;p61"/>
          <p:cNvGrpSpPr/>
          <p:nvPr/>
        </p:nvGrpSpPr>
        <p:grpSpPr>
          <a:xfrm>
            <a:off x="6885387" y="1190683"/>
            <a:ext cx="5175574" cy="4476678"/>
            <a:chOff x="6836350" y="1066800"/>
            <a:chExt cx="5494240" cy="4641450"/>
          </a:xfrm>
        </p:grpSpPr>
        <p:pic>
          <p:nvPicPr>
            <p:cNvPr id="486" name="Google Shape;486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36350" y="1149750"/>
              <a:ext cx="5494240" cy="455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61"/>
            <p:cNvSpPr/>
            <p:nvPr/>
          </p:nvSpPr>
          <p:spPr>
            <a:xfrm>
              <a:off x="7763925" y="1066800"/>
              <a:ext cx="3676500" cy="3753000"/>
            </a:xfrm>
            <a:prstGeom prst="ellipse">
              <a:avLst/>
            </a:prstGeom>
            <a:solidFill>
              <a:srgbClr val="EA100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1"/>
            <p:cNvSpPr txBox="1"/>
            <p:nvPr/>
          </p:nvSpPr>
          <p:spPr>
            <a:xfrm>
              <a:off x="6976925" y="1505100"/>
              <a:ext cx="5213100" cy="2876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100" b="1">
                  <a:solidFill>
                    <a:srgbClr val="FFFFFF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RECOGNITION</a:t>
              </a:r>
              <a:endParaRPr sz="51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grpSp>
        <p:nvGrpSpPr>
          <p:cNvPr id="489" name="Google Shape;489;p61"/>
          <p:cNvGrpSpPr/>
          <p:nvPr/>
        </p:nvGrpSpPr>
        <p:grpSpPr>
          <a:xfrm>
            <a:off x="1527412" y="191000"/>
            <a:ext cx="3781300" cy="1320300"/>
            <a:chOff x="879762" y="179125"/>
            <a:chExt cx="3781300" cy="1320300"/>
          </a:xfrm>
        </p:grpSpPr>
        <p:sp>
          <p:nvSpPr>
            <p:cNvPr id="490" name="Google Shape;490;p61"/>
            <p:cNvSpPr/>
            <p:nvPr/>
          </p:nvSpPr>
          <p:spPr>
            <a:xfrm>
              <a:off x="2175162" y="179125"/>
              <a:ext cx="1202100" cy="132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1"/>
            <p:cNvSpPr/>
            <p:nvPr/>
          </p:nvSpPr>
          <p:spPr>
            <a:xfrm rot="-913">
              <a:off x="2211537" y="224125"/>
              <a:ext cx="1129500" cy="123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1"/>
            <p:cNvSpPr txBox="1"/>
            <p:nvPr/>
          </p:nvSpPr>
          <p:spPr>
            <a:xfrm>
              <a:off x="2246938" y="860625"/>
              <a:ext cx="1058700" cy="540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100" b="1">
                  <a:solidFill>
                    <a:srgbClr val="274E1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Dhaka Chamber of Commerce &amp; Industry</a:t>
              </a:r>
              <a:endParaRPr sz="1100" b="1" i="1">
                <a:solidFill>
                  <a:srgbClr val="274E13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pic>
          <p:nvPicPr>
            <p:cNvPr id="493" name="Google Shape;493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93289" y="312300"/>
              <a:ext cx="533424" cy="5334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4" name="Google Shape;494;p61"/>
            <p:cNvGrpSpPr/>
            <p:nvPr/>
          </p:nvGrpSpPr>
          <p:grpSpPr>
            <a:xfrm>
              <a:off x="3458962" y="179125"/>
              <a:ext cx="1202100" cy="1320300"/>
              <a:chOff x="5811950" y="486300"/>
              <a:chExt cx="1202100" cy="1320300"/>
            </a:xfrm>
          </p:grpSpPr>
          <p:sp>
            <p:nvSpPr>
              <p:cNvPr id="495" name="Google Shape;495;p61"/>
              <p:cNvSpPr/>
              <p:nvPr/>
            </p:nvSpPr>
            <p:spPr>
              <a:xfrm>
                <a:off x="5811950" y="486300"/>
                <a:ext cx="1202100" cy="132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61"/>
              <p:cNvSpPr/>
              <p:nvPr/>
            </p:nvSpPr>
            <p:spPr>
              <a:xfrm rot="-913">
                <a:off x="5848325" y="531300"/>
                <a:ext cx="1129500" cy="123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61"/>
              <p:cNvSpPr txBox="1"/>
              <p:nvPr/>
            </p:nvSpPr>
            <p:spPr>
              <a:xfrm>
                <a:off x="5894425" y="1167800"/>
                <a:ext cx="1058700" cy="540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0B5394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Ministry</a:t>
                </a:r>
                <a:endParaRPr sz="1100" b="1">
                  <a:solidFill>
                    <a:srgbClr val="0B5394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0B5394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of</a:t>
                </a:r>
                <a:endParaRPr sz="1100" b="1">
                  <a:solidFill>
                    <a:srgbClr val="0B5394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0B5394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Commerce</a:t>
                </a:r>
                <a:endParaRPr sz="1100" b="1">
                  <a:solidFill>
                    <a:srgbClr val="0B5394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</p:txBody>
          </p:sp>
        </p:grpSp>
        <p:grpSp>
          <p:nvGrpSpPr>
            <p:cNvPr id="498" name="Google Shape;498;p61"/>
            <p:cNvGrpSpPr/>
            <p:nvPr/>
          </p:nvGrpSpPr>
          <p:grpSpPr>
            <a:xfrm>
              <a:off x="879762" y="179125"/>
              <a:ext cx="1202100" cy="1320300"/>
              <a:chOff x="4528150" y="486300"/>
              <a:chExt cx="1202100" cy="1320300"/>
            </a:xfrm>
          </p:grpSpPr>
          <p:sp>
            <p:nvSpPr>
              <p:cNvPr id="499" name="Google Shape;499;p61"/>
              <p:cNvSpPr/>
              <p:nvPr/>
            </p:nvSpPr>
            <p:spPr>
              <a:xfrm>
                <a:off x="4528150" y="486300"/>
                <a:ext cx="1202100" cy="132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61"/>
              <p:cNvSpPr/>
              <p:nvPr/>
            </p:nvSpPr>
            <p:spPr>
              <a:xfrm rot="-913">
                <a:off x="4564525" y="531300"/>
                <a:ext cx="1129500" cy="12303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61"/>
              <p:cNvSpPr txBox="1"/>
              <p:nvPr/>
            </p:nvSpPr>
            <p:spPr>
              <a:xfrm>
                <a:off x="4599925" y="1167800"/>
                <a:ext cx="1058700" cy="540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5B0F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Ministry</a:t>
                </a:r>
                <a:endParaRPr sz="1100" b="1">
                  <a:solidFill>
                    <a:srgbClr val="5B0F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5B0F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of</a:t>
                </a:r>
                <a:endParaRPr sz="1100" b="1">
                  <a:solidFill>
                    <a:srgbClr val="5B0F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  <a:p>
                <a:pPr marL="0" lvl="0" indent="0" algn="ctr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100" b="1">
                    <a:solidFill>
                      <a:srgbClr val="5B0F00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rPr>
                  <a:t>Industries</a:t>
                </a:r>
                <a:endParaRPr sz="1100" b="1" i="1">
                  <a:solidFill>
                    <a:srgbClr val="5B0F00"/>
                  </a:solidFill>
                  <a:latin typeface="Barlow Condensed"/>
                  <a:ea typeface="Barlow Condensed"/>
                  <a:cs typeface="Barlow Condensed"/>
                  <a:sym typeface="Barlow Condensed"/>
                </a:endParaRPr>
              </a:p>
            </p:txBody>
          </p:sp>
          <p:pic>
            <p:nvPicPr>
              <p:cNvPr id="502" name="Google Shape;502;p6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862439" y="650438"/>
                <a:ext cx="533424" cy="5334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03" name="Google Shape;503;p6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08150" y="319800"/>
              <a:ext cx="536301" cy="518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93289" y="348038"/>
              <a:ext cx="533424" cy="533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2"/>
          <p:cNvSpPr/>
          <p:nvPr/>
        </p:nvSpPr>
        <p:spPr>
          <a:xfrm flipH="1">
            <a:off x="-2598875" y="0"/>
            <a:ext cx="8172825" cy="6975825"/>
          </a:xfrm>
          <a:prstGeom prst="flowChartOnlineStorag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0" name="Google Shape;510;p62"/>
          <p:cNvCxnSpPr>
            <a:stCxn id="511" idx="2"/>
            <a:endCxn id="512" idx="0"/>
          </p:cNvCxnSpPr>
          <p:nvPr/>
        </p:nvCxnSpPr>
        <p:spPr>
          <a:xfrm>
            <a:off x="7483061" y="1605311"/>
            <a:ext cx="1491000" cy="1227900"/>
          </a:xfrm>
          <a:prstGeom prst="straightConnector1">
            <a:avLst/>
          </a:prstGeom>
          <a:noFill/>
          <a:ln w="3810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62"/>
          <p:cNvCxnSpPr>
            <a:stCxn id="512" idx="0"/>
            <a:endCxn id="514" idx="2"/>
          </p:cNvCxnSpPr>
          <p:nvPr/>
        </p:nvCxnSpPr>
        <p:spPr>
          <a:xfrm rot="10800000" flipH="1">
            <a:off x="8974156" y="1601295"/>
            <a:ext cx="1642500" cy="1231800"/>
          </a:xfrm>
          <a:prstGeom prst="straightConnector1">
            <a:avLst/>
          </a:prstGeom>
          <a:noFill/>
          <a:ln w="3810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62"/>
          <p:cNvSpPr/>
          <p:nvPr/>
        </p:nvSpPr>
        <p:spPr>
          <a:xfrm>
            <a:off x="7749856" y="2833095"/>
            <a:ext cx="2448600" cy="132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 rot="-421">
            <a:off x="9392350" y="282238"/>
            <a:ext cx="2448600" cy="132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>
            <a:off x="6258693" y="286358"/>
            <a:ext cx="2448900" cy="132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2"/>
          <p:cNvSpPr/>
          <p:nvPr/>
        </p:nvSpPr>
        <p:spPr>
          <a:xfrm rot="-448">
            <a:off x="9466291" y="357161"/>
            <a:ext cx="2301000" cy="117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2"/>
          <p:cNvSpPr/>
          <p:nvPr/>
        </p:nvSpPr>
        <p:spPr>
          <a:xfrm>
            <a:off x="6332546" y="361422"/>
            <a:ext cx="2300700" cy="117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2"/>
          <p:cNvSpPr/>
          <p:nvPr/>
        </p:nvSpPr>
        <p:spPr>
          <a:xfrm rot="-448">
            <a:off x="7823954" y="2907930"/>
            <a:ext cx="2300700" cy="117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2"/>
          <p:cNvSpPr txBox="1"/>
          <p:nvPr/>
        </p:nvSpPr>
        <p:spPr>
          <a:xfrm>
            <a:off x="7823951" y="3402271"/>
            <a:ext cx="2300700" cy="76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 b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CHAMBERS</a:t>
            </a:r>
            <a:endParaRPr sz="4200" b="1" i="1">
              <a:solidFill>
                <a:srgbClr val="07376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14" name="Google Shape;514;p62"/>
          <p:cNvSpPr txBox="1"/>
          <p:nvPr/>
        </p:nvSpPr>
        <p:spPr>
          <a:xfrm>
            <a:off x="9466411" y="834718"/>
            <a:ext cx="2300700" cy="76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 b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INDUSTRY</a:t>
            </a:r>
            <a:endParaRPr sz="4200" b="1" i="1">
              <a:solidFill>
                <a:srgbClr val="07376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11" name="Google Shape;511;p62"/>
          <p:cNvSpPr txBox="1"/>
          <p:nvPr/>
        </p:nvSpPr>
        <p:spPr>
          <a:xfrm>
            <a:off x="6332711" y="838811"/>
            <a:ext cx="2300700" cy="76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 b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ACADEMIA</a:t>
            </a:r>
            <a:endParaRPr sz="4200" b="1">
              <a:solidFill>
                <a:srgbClr val="07376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521" name="Google Shape;521;p62"/>
          <p:cNvGrpSpPr/>
          <p:nvPr/>
        </p:nvGrpSpPr>
        <p:grpSpPr>
          <a:xfrm>
            <a:off x="9392356" y="5240232"/>
            <a:ext cx="2448600" cy="1335677"/>
            <a:chOff x="6899206" y="5116532"/>
            <a:chExt cx="2448600" cy="1335677"/>
          </a:xfrm>
        </p:grpSpPr>
        <p:sp>
          <p:nvSpPr>
            <p:cNvPr id="522" name="Google Shape;522;p62"/>
            <p:cNvSpPr/>
            <p:nvPr/>
          </p:nvSpPr>
          <p:spPr>
            <a:xfrm>
              <a:off x="6899206" y="5116532"/>
              <a:ext cx="2448600" cy="132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2"/>
            <p:cNvSpPr/>
            <p:nvPr/>
          </p:nvSpPr>
          <p:spPr>
            <a:xfrm rot="-448">
              <a:off x="6973304" y="5191367"/>
              <a:ext cx="2300700" cy="117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2"/>
            <p:cNvSpPr txBox="1"/>
            <p:nvPr/>
          </p:nvSpPr>
          <p:spPr>
            <a:xfrm>
              <a:off x="6973301" y="5685709"/>
              <a:ext cx="2300700" cy="766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200" b="1">
                  <a:solidFill>
                    <a:srgbClr val="07376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UGC</a:t>
              </a:r>
              <a:endParaRPr sz="4200" b="1" i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pic>
          <p:nvPicPr>
            <p:cNvPr id="525" name="Google Shape;525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38831" y="5124250"/>
              <a:ext cx="1369043" cy="76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6" name="Google Shape;526;p62"/>
          <p:cNvGrpSpPr/>
          <p:nvPr/>
        </p:nvGrpSpPr>
        <p:grpSpPr>
          <a:xfrm>
            <a:off x="6258856" y="5225920"/>
            <a:ext cx="2448600" cy="1335677"/>
            <a:chOff x="2149356" y="5124245"/>
            <a:chExt cx="2448600" cy="1335677"/>
          </a:xfrm>
        </p:grpSpPr>
        <p:sp>
          <p:nvSpPr>
            <p:cNvPr id="527" name="Google Shape;527;p62"/>
            <p:cNvSpPr/>
            <p:nvPr/>
          </p:nvSpPr>
          <p:spPr>
            <a:xfrm>
              <a:off x="2149356" y="5124245"/>
              <a:ext cx="2448600" cy="132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2"/>
            <p:cNvSpPr/>
            <p:nvPr/>
          </p:nvSpPr>
          <p:spPr>
            <a:xfrm rot="-448">
              <a:off x="2223454" y="5199080"/>
              <a:ext cx="2300700" cy="1170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2"/>
            <p:cNvSpPr txBox="1"/>
            <p:nvPr/>
          </p:nvSpPr>
          <p:spPr>
            <a:xfrm>
              <a:off x="2223451" y="5693421"/>
              <a:ext cx="2300700" cy="766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4200" b="1">
                  <a:solidFill>
                    <a:srgbClr val="07376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MOEDU</a:t>
              </a:r>
              <a:endParaRPr sz="4200" b="1" i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pic>
          <p:nvPicPr>
            <p:cNvPr id="530" name="Google Shape;530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06939" y="5240788"/>
              <a:ext cx="533424" cy="533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1" name="Google Shape;53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7588" y="2977058"/>
            <a:ext cx="533424" cy="515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62"/>
          <p:cNvCxnSpPr>
            <a:stCxn id="527" idx="0"/>
            <a:endCxn id="520" idx="2"/>
          </p:cNvCxnSpPr>
          <p:nvPr/>
        </p:nvCxnSpPr>
        <p:spPr>
          <a:xfrm rot="10800000" flipH="1">
            <a:off x="7483156" y="4168720"/>
            <a:ext cx="1491000" cy="1057200"/>
          </a:xfrm>
          <a:prstGeom prst="straightConnector1">
            <a:avLst/>
          </a:prstGeom>
          <a:noFill/>
          <a:ln w="3810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62"/>
          <p:cNvCxnSpPr>
            <a:stCxn id="525" idx="0"/>
            <a:endCxn id="520" idx="2"/>
          </p:cNvCxnSpPr>
          <p:nvPr/>
        </p:nvCxnSpPr>
        <p:spPr>
          <a:xfrm rot="10800000">
            <a:off x="8974302" y="4168850"/>
            <a:ext cx="1642200" cy="1079100"/>
          </a:xfrm>
          <a:prstGeom prst="straightConnector1">
            <a:avLst/>
          </a:prstGeom>
          <a:noFill/>
          <a:ln w="3810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4" name="Google Shape;534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3650" y="414675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83288" y="414675"/>
            <a:ext cx="4667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2"/>
          <p:cNvSpPr/>
          <p:nvPr/>
        </p:nvSpPr>
        <p:spPr>
          <a:xfrm>
            <a:off x="7002100" y="2042388"/>
            <a:ext cx="3944400" cy="425700"/>
          </a:xfrm>
          <a:prstGeom prst="roundRect">
            <a:avLst>
              <a:gd name="adj" fmla="val 46658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COLLABORATE </a:t>
            </a:r>
            <a:r>
              <a:rPr lang="es-ES" sz="1800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</a:t>
            </a:r>
            <a:r>
              <a:rPr lang="es-ES" sz="1800" b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UNDERSTAND</a:t>
            </a:r>
            <a:endParaRPr sz="18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37" name="Google Shape;537;p62"/>
          <p:cNvSpPr/>
          <p:nvPr/>
        </p:nvSpPr>
        <p:spPr>
          <a:xfrm>
            <a:off x="7002100" y="4484425"/>
            <a:ext cx="3944400" cy="425700"/>
          </a:xfrm>
          <a:prstGeom prst="roundRect">
            <a:avLst>
              <a:gd name="adj" fmla="val 46658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COMMUNICATE</a:t>
            </a:r>
            <a:r>
              <a:rPr lang="es-ES" sz="1800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to</a:t>
            </a:r>
            <a:r>
              <a:rPr lang="es-ES" sz="1800" b="1">
                <a:solidFill>
                  <a:srgbClr val="07376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IMPLEMENT</a:t>
            </a:r>
            <a:endParaRPr sz="1800" b="1">
              <a:solidFill>
                <a:srgbClr val="07376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538" name="Google Shape;538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7575" y="2114925"/>
            <a:ext cx="245550" cy="2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7451" y="4557038"/>
            <a:ext cx="315675" cy="2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2"/>
          <p:cNvSpPr txBox="1">
            <a:spLocks noGrp="1"/>
          </p:cNvSpPr>
          <p:nvPr>
            <p:ph type="title" idx="4294967295"/>
          </p:nvPr>
        </p:nvSpPr>
        <p:spPr>
          <a:xfrm>
            <a:off x="554425" y="1754700"/>
            <a:ext cx="3826500" cy="3348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7200">
                <a:solidFill>
                  <a:srgbClr val="4E3788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INDUSTRY</a:t>
            </a:r>
            <a:r>
              <a:rPr lang="es-ES" sz="7200">
                <a:solidFill>
                  <a:srgbClr val="236CA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ACADEMIA</a:t>
            </a:r>
            <a:r>
              <a:rPr lang="es-ES" sz="7200">
                <a:solidFill>
                  <a:srgbClr val="1C7CAE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7200">
                <a:solidFill>
                  <a:srgbClr val="4E3788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LINKAGE</a:t>
            </a:r>
            <a:endParaRPr sz="7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41" name="Google Shape;541;p62"/>
          <p:cNvSpPr/>
          <p:nvPr/>
        </p:nvSpPr>
        <p:spPr>
          <a:xfrm rot="-5400000">
            <a:off x="2542850" y="3478850"/>
            <a:ext cx="4867200" cy="28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2" name="Google Shape;542;p62"/>
          <p:cNvCxnSpPr>
            <a:stCxn id="516" idx="3"/>
            <a:endCxn id="515" idx="1"/>
          </p:cNvCxnSpPr>
          <p:nvPr/>
        </p:nvCxnSpPr>
        <p:spPr>
          <a:xfrm rot="10800000" flipH="1">
            <a:off x="8707593" y="942608"/>
            <a:ext cx="684900" cy="3900"/>
          </a:xfrm>
          <a:prstGeom prst="straightConnector1">
            <a:avLst/>
          </a:prstGeom>
          <a:noFill/>
          <a:ln w="3810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63"/>
          <p:cNvPicPr preferRelativeResize="0"/>
          <p:nvPr/>
        </p:nvPicPr>
        <p:blipFill rotWithShape="1">
          <a:blip r:embed="rId3">
            <a:alphaModFix/>
          </a:blip>
          <a:srcRect l="2290" r="9292"/>
          <a:stretch/>
        </p:blipFill>
        <p:spPr>
          <a:xfrm>
            <a:off x="0" y="0"/>
            <a:ext cx="12191997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3"/>
          <p:cNvSpPr/>
          <p:nvPr/>
        </p:nvSpPr>
        <p:spPr>
          <a:xfrm>
            <a:off x="-320686" y="-50"/>
            <a:ext cx="13885500" cy="6858000"/>
          </a:xfrm>
          <a:prstGeom prst="trapezoid">
            <a:avLst>
              <a:gd name="adj" fmla="val 11348"/>
            </a:avLst>
          </a:prstGeom>
          <a:solidFill>
            <a:srgbClr val="434343">
              <a:alpha val="4627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3"/>
          <p:cNvSpPr/>
          <p:nvPr/>
        </p:nvSpPr>
        <p:spPr>
          <a:xfrm>
            <a:off x="-772647" y="-50"/>
            <a:ext cx="13885500" cy="6858000"/>
          </a:xfrm>
          <a:prstGeom prst="trapezoid">
            <a:avLst>
              <a:gd name="adj" fmla="val 11348"/>
            </a:avLst>
          </a:prstGeom>
          <a:solidFill>
            <a:srgbClr val="434343">
              <a:alpha val="4627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3"/>
          <p:cNvSpPr/>
          <p:nvPr/>
        </p:nvSpPr>
        <p:spPr>
          <a:xfrm>
            <a:off x="-1094325" y="50"/>
            <a:ext cx="13885500" cy="6858000"/>
          </a:xfrm>
          <a:prstGeom prst="trapezoid">
            <a:avLst>
              <a:gd name="adj" fmla="val 11348"/>
            </a:avLst>
          </a:prstGeom>
          <a:solidFill>
            <a:srgbClr val="434343">
              <a:alpha val="4627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3"/>
          <p:cNvSpPr txBox="1"/>
          <p:nvPr/>
        </p:nvSpPr>
        <p:spPr>
          <a:xfrm>
            <a:off x="92325" y="50"/>
            <a:ext cx="1209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Response from </a:t>
            </a:r>
            <a:endParaRPr sz="6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DAFFODIL INTERNATIONAL UNIVERSITY </a:t>
            </a:r>
            <a:endParaRPr sz="6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 support</a:t>
            </a:r>
            <a:endParaRPr sz="6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INDUSTRY-ACADEMIA RELATIONSHIPS </a:t>
            </a:r>
            <a:endParaRPr sz="6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 </a:t>
            </a:r>
            <a:endParaRPr sz="6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BANGLADESH</a:t>
            </a: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368300"/>
            <a:ext cx="11785606" cy="4410413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64"/>
          <p:cNvSpPr txBox="1"/>
          <p:nvPr/>
        </p:nvSpPr>
        <p:spPr>
          <a:xfrm>
            <a:off x="67" y="5110967"/>
            <a:ext cx="12192000" cy="17469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ES" sz="60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First of its kind in whole Bangladesh***</a:t>
            </a: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58" name="Google Shape;558;p64"/>
          <p:cNvSpPr txBox="1"/>
          <p:nvPr/>
        </p:nvSpPr>
        <p:spPr>
          <a:xfrm>
            <a:off x="75" y="-8"/>
            <a:ext cx="12192000" cy="966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00" y="148450"/>
            <a:ext cx="11664199" cy="65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59E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2192002" cy="5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6"/>
          <p:cNvSpPr/>
          <p:nvPr/>
        </p:nvSpPr>
        <p:spPr>
          <a:xfrm>
            <a:off x="0" y="5378833"/>
            <a:ext cx="12192000" cy="14871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300" b="1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Daffodil Business Incubator (DBI)</a:t>
            </a:r>
            <a:endParaRPr sz="53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0" name="Google Shape;570;p66"/>
          <p:cNvSpPr txBox="1"/>
          <p:nvPr/>
        </p:nvSpPr>
        <p:spPr>
          <a:xfrm>
            <a:off x="314900" y="962233"/>
            <a:ext cx="3376500" cy="237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latin typeface="Source Sans Pro"/>
                <a:ea typeface="Source Sans Pro"/>
                <a:cs typeface="Source Sans Pro"/>
                <a:sym typeface="Source Sans Pro"/>
              </a:rPr>
              <a:t>Spurs </a:t>
            </a:r>
            <a:endParaRPr sz="4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s-ES" sz="4800" b="1">
                <a:solidFill>
                  <a:srgbClr val="FF0000"/>
                </a:solidFill>
                <a:latin typeface="Righteous"/>
                <a:ea typeface="Righteous"/>
                <a:cs typeface="Righteous"/>
                <a:sym typeface="Righteous"/>
              </a:rPr>
              <a:t>Innovation</a:t>
            </a:r>
            <a:endParaRPr sz="4800">
              <a:solidFill>
                <a:srgbClr val="FF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571" name="Google Shape;57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00" y="1766950"/>
            <a:ext cx="769767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1533" y="1766950"/>
            <a:ext cx="769767" cy="76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7"/>
          <p:cNvPicPr preferRelativeResize="0"/>
          <p:nvPr/>
        </p:nvPicPr>
        <p:blipFill rotWithShape="1">
          <a:blip r:embed="rId3">
            <a:alphaModFix amt="30000"/>
          </a:blip>
          <a:srcRect b="15189"/>
          <a:stretch/>
        </p:blipFill>
        <p:spPr>
          <a:xfrm>
            <a:off x="0" y="9666"/>
            <a:ext cx="12192008" cy="715933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67"/>
          <p:cNvSpPr txBox="1"/>
          <p:nvPr/>
        </p:nvSpPr>
        <p:spPr>
          <a:xfrm>
            <a:off x="0" y="2528933"/>
            <a:ext cx="12192000" cy="2120700"/>
          </a:xfrm>
          <a:prstGeom prst="rect">
            <a:avLst/>
          </a:prstGeom>
          <a:solidFill>
            <a:srgbClr val="EFEFEF">
              <a:alpha val="6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rgbClr val="09509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Bangladesh Venture Capital Limited (BVCL)</a:t>
            </a:r>
            <a:endParaRPr sz="4800">
              <a:solidFill>
                <a:srgbClr val="09509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579" name="Google Shape;57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5450" y="321497"/>
            <a:ext cx="3761100" cy="84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87627">
            <a:off x="8240596" y="-909426"/>
            <a:ext cx="5972413" cy="257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57811">
            <a:off x="7538278" y="-420849"/>
            <a:ext cx="5973360" cy="256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27071">
            <a:off x="7259825" y="-304094"/>
            <a:ext cx="5983485" cy="256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7365">
            <a:off x="6613463" y="254374"/>
            <a:ext cx="5984351" cy="255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97054">
            <a:off x="6246510" y="377781"/>
            <a:ext cx="5995119" cy="25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67462">
            <a:off x="5676582" y="1011728"/>
            <a:ext cx="5995837" cy="255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4179">
            <a:off x="5436898" y="1503960"/>
            <a:ext cx="6005764" cy="25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951" y="1907793"/>
            <a:ext cx="6013323" cy="254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4645">
            <a:off x="5477362" y="2533115"/>
            <a:ext cx="6012522" cy="25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4071">
            <a:off x="5603923" y="3357300"/>
            <a:ext cx="6012348" cy="254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1244">
            <a:off x="6124085" y="3777026"/>
            <a:ext cx="6009304" cy="255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1451">
            <a:off x="6451663" y="4377292"/>
            <a:ext cx="6006932" cy="254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09960">
            <a:off x="6926909" y="4708478"/>
            <a:ext cx="5999465" cy="256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39516">
            <a:off x="7367029" y="5238919"/>
            <a:ext cx="5998808" cy="255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24128">
            <a:off x="7556465" y="5746766"/>
            <a:ext cx="5986455" cy="25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">
            <a:off x="14955538" y="3335265"/>
            <a:ext cx="5542198" cy="233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58300" y="-764022"/>
            <a:ext cx="5542175" cy="239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2014">
            <a:off x="13804388" y="-2213735"/>
            <a:ext cx="5542197" cy="2332691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8"/>
          <p:cNvSpPr txBox="1"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FFFF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ENTREPRENEURSHIP DEVELOPMENT FUND</a:t>
            </a:r>
            <a:endParaRPr sz="6000" b="1">
              <a:solidFill>
                <a:srgbClr val="FFFF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It is allocated as a loan for the business development/ initiation purposes, or, business support services and grooming services. It is also considered as the R&amp;D for students’ projects.</a:t>
            </a:r>
            <a:r>
              <a:rPr lang="es-ES" sz="1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49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69"/>
          <p:cNvPicPr preferRelativeResize="0"/>
          <p:nvPr/>
        </p:nvPicPr>
        <p:blipFill rotWithShape="1">
          <a:blip r:embed="rId3">
            <a:alphaModFix/>
          </a:blip>
          <a:srcRect l="3529" t="56799" r="813" b="5487"/>
          <a:stretch/>
        </p:blipFill>
        <p:spPr>
          <a:xfrm>
            <a:off x="0" y="4754250"/>
            <a:ext cx="5954874" cy="14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94054"/>
            <a:ext cx="6371424" cy="25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69"/>
          <p:cNvSpPr/>
          <p:nvPr/>
        </p:nvSpPr>
        <p:spPr>
          <a:xfrm>
            <a:off x="0" y="0"/>
            <a:ext cx="12192000" cy="13674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1350003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45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Industry-Academia Lecture Series </a:t>
            </a:r>
            <a:r>
              <a:rPr lang="es-ES" sz="45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</a:t>
            </a:r>
            <a:r>
              <a:rPr lang="es-ES" sz="45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 Entrepreneurship Development</a:t>
            </a:r>
            <a:endParaRPr sz="45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10" name="Google Shape;610;p69"/>
          <p:cNvSpPr/>
          <p:nvPr/>
        </p:nvSpPr>
        <p:spPr>
          <a:xfrm>
            <a:off x="1431125" y="3514725"/>
            <a:ext cx="1810800" cy="353700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ES" sz="700" b="1" i="0" u="none" strike="noStrike" cap="none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Founder</a:t>
            </a:r>
            <a:endParaRPr sz="700" b="1" i="0" u="none" strike="noStrike" cap="none">
              <a:solidFill>
                <a:srgbClr val="EFEFE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ES" sz="700" b="1" i="0" u="none" strike="noStrike" cap="none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KIIT University &amp; Kalinga Institute of Social Sciences (KISS)</a:t>
            </a:r>
            <a:endParaRPr sz="700" b="1" i="0" u="none" strike="noStrike" cap="none">
              <a:solidFill>
                <a:srgbClr val="EFEFE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1" name="Google Shape;611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4882" y="3868425"/>
            <a:ext cx="6237117" cy="28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69"/>
          <p:cNvSpPr/>
          <p:nvPr/>
        </p:nvSpPr>
        <p:spPr>
          <a:xfrm>
            <a:off x="7244950" y="6291550"/>
            <a:ext cx="1503600" cy="180600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ES"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Chairman and Managing Director</a:t>
            </a:r>
            <a:endParaRPr sz="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69"/>
          <p:cNvPicPr preferRelativeResize="0"/>
          <p:nvPr/>
        </p:nvPicPr>
        <p:blipFill rotWithShape="1">
          <a:blip r:embed="rId3">
            <a:alphaModFix/>
          </a:blip>
          <a:srcRect t="19961" r="9698" b="42325"/>
          <a:stretch/>
        </p:blipFill>
        <p:spPr>
          <a:xfrm>
            <a:off x="6371425" y="1826134"/>
            <a:ext cx="5820576" cy="1367316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9"/>
          <p:cNvSpPr/>
          <p:nvPr/>
        </p:nvSpPr>
        <p:spPr>
          <a:xfrm>
            <a:off x="0" y="6730050"/>
            <a:ext cx="12192000" cy="1281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1350003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45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DCA4E-6F7A-4399-ADBF-612FB449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1"/>
          <p:cNvSpPr txBox="1"/>
          <p:nvPr/>
        </p:nvSpPr>
        <p:spPr>
          <a:xfrm>
            <a:off x="7209275" y="0"/>
            <a:ext cx="4982400" cy="6858000"/>
          </a:xfrm>
          <a:prstGeom prst="rect">
            <a:avLst/>
          </a:prstGeom>
          <a:solidFill>
            <a:srgbClr val="39B1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s-ES" sz="4800" b="1" i="0" u="none" strike="noStrike" cap="non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1-Card solution provides unified permissions, credentials, payments, and security across campus.</a:t>
            </a:r>
            <a:endParaRPr sz="48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625" name="Google Shape;62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875" y="243951"/>
            <a:ext cx="1943084" cy="125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825" y="1503084"/>
            <a:ext cx="2948929" cy="5110967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7" name="Google Shape;627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0769" y="1503100"/>
            <a:ext cx="2893904" cy="5110933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56982-3D1F-4E66-8CDF-A882451F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73" descr="Image may contain: text"/>
          <p:cNvPicPr preferRelativeResize="0"/>
          <p:nvPr/>
        </p:nvPicPr>
        <p:blipFill rotWithShape="1">
          <a:blip r:embed="rId3">
            <a:alphaModFix/>
          </a:blip>
          <a:srcRect t="30719"/>
          <a:stretch/>
        </p:blipFill>
        <p:spPr>
          <a:xfrm>
            <a:off x="8877600" y="1"/>
            <a:ext cx="3314402" cy="229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73" descr="Image may contain: 7 people, people standing and people sit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" y="591695"/>
            <a:ext cx="5484900" cy="384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3" descr="Image may contain: 2 people, people sitt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70" y="3633430"/>
            <a:ext cx="4807267" cy="381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3" descr="Image may contain: 4 people, people sitting and indoo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4376" y="1451895"/>
            <a:ext cx="5484895" cy="370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3" descr="Image may contain: 4 people, people sitting, people eating, table, food and indoo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67625" y="3149972"/>
            <a:ext cx="4807267" cy="3708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74"/>
          <p:cNvPicPr preferRelativeResize="0"/>
          <p:nvPr/>
        </p:nvPicPr>
        <p:blipFill rotWithShape="1">
          <a:blip r:embed="rId3">
            <a:alphaModFix/>
          </a:blip>
          <a:srcRect b="11457"/>
          <a:stretch/>
        </p:blipFill>
        <p:spPr>
          <a:xfrm>
            <a:off x="2" y="2182131"/>
            <a:ext cx="12192000" cy="4675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908" y="0"/>
            <a:ext cx="4415584" cy="278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7054" y="0"/>
            <a:ext cx="4184946" cy="278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4310742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74"/>
          <p:cNvSpPr txBox="1"/>
          <p:nvPr/>
        </p:nvSpPr>
        <p:spPr>
          <a:xfrm>
            <a:off x="2" y="2795130"/>
            <a:ext cx="12192000" cy="979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4000" b="1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Daffodil ICT Carnival</a:t>
            </a:r>
            <a:endParaRPr sz="4000" b="1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654" name="Google Shape;654;p74" descr="Image result for daffodil international university logo"/>
          <p:cNvPicPr preferRelativeResize="0"/>
          <p:nvPr/>
        </p:nvPicPr>
        <p:blipFill rotWithShape="1">
          <a:blip r:embed="rId7">
            <a:alphaModFix/>
          </a:blip>
          <a:srcRect r="75501"/>
          <a:stretch/>
        </p:blipFill>
        <p:spPr>
          <a:xfrm>
            <a:off x="2941365" y="2789961"/>
            <a:ext cx="904360" cy="9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4" descr="Image result for daffodil international university logo"/>
          <p:cNvPicPr preferRelativeResize="0"/>
          <p:nvPr/>
        </p:nvPicPr>
        <p:blipFill rotWithShape="1">
          <a:blip r:embed="rId7">
            <a:alphaModFix/>
          </a:blip>
          <a:srcRect r="75501"/>
          <a:stretch/>
        </p:blipFill>
        <p:spPr>
          <a:xfrm>
            <a:off x="8278763" y="2743197"/>
            <a:ext cx="904360" cy="9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A25D3-D915-47B7-AF98-AD094BA17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4F709-196E-42ED-8102-CEE8290B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AAA82-9DFD-400C-8FCD-BA0FCAB94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8"/>
          <p:cNvSpPr txBox="1"/>
          <p:nvPr/>
        </p:nvSpPr>
        <p:spPr>
          <a:xfrm>
            <a:off x="75" y="-125"/>
            <a:ext cx="12192000" cy="12246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ES" sz="5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SKILL DEVELOPMENTS</a:t>
            </a: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98" name="Google Shape;698;p78"/>
          <p:cNvSpPr txBox="1"/>
          <p:nvPr/>
        </p:nvSpPr>
        <p:spPr>
          <a:xfrm rot="5400000">
            <a:off x="6034175" y="691037"/>
            <a:ext cx="127500" cy="122064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99" name="Google Shape;699;p78"/>
          <p:cNvSpPr txBox="1"/>
          <p:nvPr/>
        </p:nvSpPr>
        <p:spPr>
          <a:xfrm rot="10800000">
            <a:off x="12064450" y="-175"/>
            <a:ext cx="136800" cy="68463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700" name="Google Shape;700;p78"/>
          <p:cNvGrpSpPr/>
          <p:nvPr/>
        </p:nvGrpSpPr>
        <p:grpSpPr>
          <a:xfrm>
            <a:off x="1207650" y="5097913"/>
            <a:ext cx="4218900" cy="1293000"/>
            <a:chOff x="5057225" y="4764875"/>
            <a:chExt cx="4218900" cy="1293000"/>
          </a:xfrm>
        </p:grpSpPr>
        <p:sp>
          <p:nvSpPr>
            <p:cNvPr id="701" name="Google Shape;701;p78"/>
            <p:cNvSpPr/>
            <p:nvPr/>
          </p:nvSpPr>
          <p:spPr>
            <a:xfrm>
              <a:off x="5057225" y="4869575"/>
              <a:ext cx="4218900" cy="1157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1A49"/>
                </a:gs>
                <a:gs pos="100000">
                  <a:srgbClr val="981CB5"/>
                </a:gs>
              </a:gsLst>
              <a:lin ang="2698631" scaled="0"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/>
                <a:buNone/>
              </a:pPr>
              <a:endParaRPr sz="36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sp>
          <p:nvSpPr>
            <p:cNvPr id="702" name="Google Shape;702;p78"/>
            <p:cNvSpPr txBox="1"/>
            <p:nvPr/>
          </p:nvSpPr>
          <p:spPr>
            <a:xfrm>
              <a:off x="7053134" y="4869575"/>
              <a:ext cx="2078100" cy="11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900" b="1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CELL for</a:t>
              </a:r>
              <a:endParaRPr sz="19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/>
                <a:buNone/>
              </a:pPr>
              <a:r>
                <a:rPr lang="es-ES" sz="3400" b="1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CORPORATE </a:t>
              </a:r>
              <a:r>
                <a:rPr lang="es-ES" sz="2600" b="1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RELATIONSHIP</a:t>
              </a:r>
              <a:endParaRPr sz="400">
                <a:latin typeface="Barlow Semi Condensed Thin"/>
                <a:ea typeface="Barlow Semi Condensed Thin"/>
                <a:cs typeface="Barlow Semi Condensed Thin"/>
                <a:sym typeface="Barlow Semi Condensed Thin"/>
              </a:endParaRPr>
            </a:p>
          </p:txBody>
        </p:sp>
        <p:sp>
          <p:nvSpPr>
            <p:cNvPr id="703" name="Google Shape;703;p78"/>
            <p:cNvSpPr txBox="1"/>
            <p:nvPr/>
          </p:nvSpPr>
          <p:spPr>
            <a:xfrm>
              <a:off x="5142725" y="4764875"/>
              <a:ext cx="1910400" cy="12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0" b="1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CCR</a:t>
              </a:r>
              <a:endParaRPr sz="9000" b="1"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grpSp>
        <p:nvGrpSpPr>
          <p:cNvPr id="704" name="Google Shape;704;p78"/>
          <p:cNvGrpSpPr/>
          <p:nvPr/>
        </p:nvGrpSpPr>
        <p:grpSpPr>
          <a:xfrm>
            <a:off x="7617463" y="3620613"/>
            <a:ext cx="4218900" cy="1157400"/>
            <a:chOff x="5822013" y="3896175"/>
            <a:chExt cx="4218900" cy="1157400"/>
          </a:xfrm>
        </p:grpSpPr>
        <p:sp>
          <p:nvSpPr>
            <p:cNvPr id="705" name="Google Shape;705;p78"/>
            <p:cNvSpPr/>
            <p:nvPr/>
          </p:nvSpPr>
          <p:spPr>
            <a:xfrm>
              <a:off x="5822013" y="3896175"/>
              <a:ext cx="4218900" cy="1157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/>
                <a:buNone/>
              </a:pPr>
              <a:endParaRPr sz="36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pic>
          <p:nvPicPr>
            <p:cNvPr id="706" name="Google Shape;706;p78"/>
            <p:cNvPicPr preferRelativeResize="0"/>
            <p:nvPr/>
          </p:nvPicPr>
          <p:blipFill rotWithShape="1">
            <a:blip r:embed="rId3">
              <a:alphaModFix/>
            </a:blip>
            <a:srcRect t="9034" b="13077"/>
            <a:stretch/>
          </p:blipFill>
          <p:spPr>
            <a:xfrm>
              <a:off x="6074725" y="3924687"/>
              <a:ext cx="3713501" cy="110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7" name="Google Shape;70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50" y="1517325"/>
            <a:ext cx="2715121" cy="15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78" descr="Image result for hrdi daffodi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0771" y="1609114"/>
            <a:ext cx="2570254" cy="13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8" descr="Image result for GoEdu"/>
          <p:cNvPicPr preferRelativeResize="0"/>
          <p:nvPr/>
        </p:nvPicPr>
        <p:blipFill rotWithShape="1">
          <a:blip r:embed="rId6">
            <a:alphaModFix/>
          </a:blip>
          <a:srcRect l="6007" t="13481" r="6033" b="10989"/>
          <a:stretch/>
        </p:blipFill>
        <p:spPr>
          <a:xfrm>
            <a:off x="414275" y="3489738"/>
            <a:ext cx="3710675" cy="12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1125" y="5220388"/>
            <a:ext cx="3853637" cy="11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8"/>
          <p:cNvPicPr preferRelativeResize="0"/>
          <p:nvPr/>
        </p:nvPicPr>
        <p:blipFill rotWithShape="1">
          <a:blip r:embed="rId8">
            <a:alphaModFix/>
          </a:blip>
          <a:srcRect l="29036" t="36095" r="29074" b="40877"/>
          <a:stretch/>
        </p:blipFill>
        <p:spPr>
          <a:xfrm>
            <a:off x="4011475" y="1632300"/>
            <a:ext cx="4169050" cy="128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7651" y="3239149"/>
            <a:ext cx="2747133" cy="15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78"/>
          <p:cNvSpPr txBox="1"/>
          <p:nvPr/>
        </p:nvSpPr>
        <p:spPr>
          <a:xfrm>
            <a:off x="-9250" y="-175"/>
            <a:ext cx="136800" cy="68463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69863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0DFF4-E51A-4839-943B-AC47F6220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0"/>
          <p:cNvSpPr txBox="1">
            <a:spLocks noGrp="1"/>
          </p:cNvSpPr>
          <p:nvPr>
            <p:ph type="title"/>
          </p:nvPr>
        </p:nvSpPr>
        <p:spPr>
          <a:xfrm>
            <a:off x="538750" y="867950"/>
            <a:ext cx="6528900" cy="543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0" dirty="0" err="1">
                <a:solidFill>
                  <a:srgbClr val="4E3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T</a:t>
            </a:r>
            <a:r>
              <a:rPr lang="es-ES" sz="20000" dirty="0" err="1">
                <a:solidFill>
                  <a:srgbClr val="464D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ha</a:t>
            </a:r>
            <a:r>
              <a:rPr lang="es-ES" sz="20000" dirty="0" err="1">
                <a:solidFill>
                  <a:srgbClr val="236C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n</a:t>
            </a:r>
            <a:r>
              <a:rPr lang="es-ES" sz="20000" dirty="0" err="1">
                <a:solidFill>
                  <a:srgbClr val="1C7C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k</a:t>
            </a:r>
            <a:r>
              <a:rPr lang="es-ES" sz="20000" dirty="0">
                <a:solidFill>
                  <a:srgbClr val="1C7C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20000" dirty="0" err="1">
                <a:solidFill>
                  <a:srgbClr val="4E3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Y</a:t>
            </a:r>
            <a:r>
              <a:rPr lang="es-ES" sz="20000" dirty="0" err="1">
                <a:solidFill>
                  <a:srgbClr val="464D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o</a:t>
            </a:r>
            <a:r>
              <a:rPr lang="es-ES" sz="20000" dirty="0" err="1">
                <a:solidFill>
                  <a:srgbClr val="1C7C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u</a:t>
            </a:r>
            <a:r>
              <a:rPr lang="es-ES" sz="20000" i="1" dirty="0">
                <a:solidFill>
                  <a:srgbClr val="1C7C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"/>
                <a:ea typeface="Barlow Condensed"/>
                <a:cs typeface="Barlow Condensed"/>
                <a:sym typeface="Barlow Condensed"/>
              </a:rPr>
              <a:t>!!!</a:t>
            </a:r>
            <a:endParaRPr sz="20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3985">
                <a:alpha val="80000"/>
              </a:srgbClr>
            </a:gs>
            <a:gs pos="16000">
              <a:srgbClr val="4D3985">
                <a:alpha val="80000"/>
              </a:srgbClr>
            </a:gs>
            <a:gs pos="42000">
              <a:srgbClr val="4C4F98">
                <a:alpha val="80000"/>
              </a:srgbClr>
            </a:gs>
            <a:gs pos="73000">
              <a:srgbClr val="1A6FAF">
                <a:alpha val="80000"/>
              </a:srgbClr>
            </a:gs>
            <a:gs pos="98000">
              <a:srgbClr val="1381BB">
                <a:alpha val="80000"/>
              </a:srgbClr>
            </a:gs>
            <a:gs pos="100000">
              <a:srgbClr val="1381BB">
                <a:alpha val="80000"/>
              </a:srgbClr>
            </a:gs>
          </a:gsLst>
          <a:lin ang="2698631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BF3C4-2B01-4059-BE20-7D51F2758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67A3">
                <a:alpha val="94117"/>
              </a:srgbClr>
            </a:gs>
            <a:gs pos="100000">
              <a:srgbClr val="5882B8"/>
            </a:gs>
          </a:gsLst>
          <a:lin ang="8100019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210500" y="263400"/>
            <a:ext cx="5362200" cy="633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UNIVERSITIES</a:t>
            </a:r>
            <a:endParaRPr sz="7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are</a:t>
            </a:r>
            <a:r>
              <a:rPr lang="es-ES" sz="7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7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busy</a:t>
            </a:r>
            <a:r>
              <a:rPr lang="es-ES" sz="7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7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 producing the</a:t>
            </a:r>
            <a:endParaRPr sz="76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6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GRADUATE</a:t>
            </a:r>
            <a:endParaRPr sz="7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6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only!</a:t>
            </a:r>
            <a:endParaRPr sz="76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3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Lacking SOFT SKILLS &amp; HARD SKILLS</a:t>
            </a:r>
            <a:endParaRPr sz="3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 r="36968"/>
          <a:stretch/>
        </p:blipFill>
        <p:spPr>
          <a:xfrm>
            <a:off x="5708002" y="58200"/>
            <a:ext cx="648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9895500" y="6423900"/>
            <a:ext cx="2296500" cy="43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#PROBLEM</a:t>
            </a:r>
            <a:endParaRPr sz="1800" b="1" i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981CB5"/>
            </a:gs>
          </a:gsLst>
          <a:lin ang="2698631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AE216-3224-4059-91BB-803383B3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C9623F"/>
            </a:gs>
            <a:gs pos="75000">
              <a:srgbClr val="AE935E"/>
            </a:gs>
            <a:gs pos="100000">
              <a:srgbClr val="93C47D"/>
            </a:gs>
          </a:gsLst>
          <a:lin ang="13500032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 flipH="1">
            <a:off x="-1502775" y="0"/>
            <a:ext cx="8509275" cy="6975825"/>
          </a:xfrm>
          <a:prstGeom prst="flowChartOnlineStorag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25" y="715725"/>
            <a:ext cx="5426526" cy="542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6499600" y="381300"/>
            <a:ext cx="5497800" cy="609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Government </a:t>
            </a: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has</a:t>
            </a: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taken a lot of great initiatives on </a:t>
            </a: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Employment Creation</a:t>
            </a:r>
            <a:endParaRPr sz="6000" b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</a:t>
            </a:r>
            <a:endParaRPr sz="6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Entrepreneurship DEVELOPMENT! </a:t>
            </a:r>
            <a:endParaRPr sz="6000" b="1" i="1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625" y="204941"/>
            <a:ext cx="1276075" cy="12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4882" y="5758410"/>
            <a:ext cx="1703900" cy="78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 rotWithShape="1">
          <a:blip r:embed="rId6">
            <a:alphaModFix/>
          </a:blip>
          <a:srcRect r="69924"/>
          <a:stretch/>
        </p:blipFill>
        <p:spPr>
          <a:xfrm>
            <a:off x="5842141" y="2209700"/>
            <a:ext cx="91382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0851" y="4185513"/>
            <a:ext cx="913825" cy="1022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21_Medeley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756</Words>
  <Application>Microsoft Office PowerPoint</Application>
  <PresentationFormat>Widescreen</PresentationFormat>
  <Paragraphs>137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Georgia</vt:lpstr>
      <vt:lpstr>Calibri</vt:lpstr>
      <vt:lpstr>Barlow Condensed</vt:lpstr>
      <vt:lpstr>Righteous</vt:lpstr>
      <vt:lpstr>Poppins</vt:lpstr>
      <vt:lpstr>Source Sans Pro</vt:lpstr>
      <vt:lpstr>Proxima Nova Extrabold</vt:lpstr>
      <vt:lpstr>Cambria</vt:lpstr>
      <vt:lpstr>Arial</vt:lpstr>
      <vt:lpstr>Homemade Apple</vt:lpstr>
      <vt:lpstr>Barlow Semi Condensed Thin</vt:lpstr>
      <vt:lpstr>Barlow Condensed Thin</vt:lpstr>
      <vt:lpstr>Russo One</vt:lpstr>
      <vt:lpstr>0121_Medeley_Template_SlidesMania</vt:lpstr>
      <vt:lpstr>PowerPoint Presentation</vt:lpstr>
      <vt:lpstr>Industry Academia Linkage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INDUSTRY ACADEMIA LINKAGE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Asif Iqbal</dc:creator>
  <cp:lastModifiedBy>Md. Asif Iqbal</cp:lastModifiedBy>
  <cp:revision>2</cp:revision>
  <dcterms:modified xsi:type="dcterms:W3CDTF">2021-02-26T16:53:37Z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8163801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