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70"/>
  </p:notesMasterIdLst>
  <p:handoutMasterIdLst>
    <p:handoutMasterId r:id="rId71"/>
  </p:handoutMasterIdLst>
  <p:sldIdLst>
    <p:sldId id="256" r:id="rId5"/>
    <p:sldId id="257" r:id="rId6"/>
    <p:sldId id="301" r:id="rId7"/>
    <p:sldId id="333" r:id="rId8"/>
    <p:sldId id="259" r:id="rId9"/>
    <p:sldId id="260" r:id="rId10"/>
    <p:sldId id="267" r:id="rId11"/>
    <p:sldId id="268" r:id="rId12"/>
    <p:sldId id="270" r:id="rId13"/>
    <p:sldId id="271" r:id="rId14"/>
    <p:sldId id="272" r:id="rId15"/>
    <p:sldId id="275" r:id="rId16"/>
    <p:sldId id="276" r:id="rId17"/>
    <p:sldId id="277" r:id="rId18"/>
    <p:sldId id="278" r:id="rId19"/>
    <p:sldId id="279" r:id="rId20"/>
    <p:sldId id="280" r:id="rId21"/>
    <p:sldId id="281" r:id="rId22"/>
    <p:sldId id="282" r:id="rId23"/>
    <p:sldId id="283" r:id="rId24"/>
    <p:sldId id="284" r:id="rId25"/>
    <p:sldId id="286" r:id="rId26"/>
    <p:sldId id="285" r:id="rId27"/>
    <p:sldId id="299" r:id="rId28"/>
    <p:sldId id="287" r:id="rId29"/>
    <p:sldId id="288" r:id="rId30"/>
    <p:sldId id="289" r:id="rId31"/>
    <p:sldId id="290" r:id="rId32"/>
    <p:sldId id="291" r:id="rId33"/>
    <p:sldId id="292" r:id="rId34"/>
    <p:sldId id="293" r:id="rId35"/>
    <p:sldId id="294" r:id="rId36"/>
    <p:sldId id="334" r:id="rId37"/>
    <p:sldId id="295" r:id="rId38"/>
    <p:sldId id="296" r:id="rId39"/>
    <p:sldId id="297" r:id="rId40"/>
    <p:sldId id="298" r:id="rId41"/>
    <p:sldId id="303" r:id="rId42"/>
    <p:sldId id="302" r:id="rId43"/>
    <p:sldId id="304" r:id="rId44"/>
    <p:sldId id="327" r:id="rId45"/>
    <p:sldId id="305" r:id="rId46"/>
    <p:sldId id="306" r:id="rId47"/>
    <p:sldId id="307" r:id="rId48"/>
    <p:sldId id="308" r:id="rId49"/>
    <p:sldId id="310" r:id="rId50"/>
    <p:sldId id="311" r:id="rId51"/>
    <p:sldId id="312" r:id="rId52"/>
    <p:sldId id="313" r:id="rId53"/>
    <p:sldId id="314" r:id="rId54"/>
    <p:sldId id="331" r:id="rId55"/>
    <p:sldId id="329" r:id="rId56"/>
    <p:sldId id="330" r:id="rId57"/>
    <p:sldId id="326" r:id="rId58"/>
    <p:sldId id="315" r:id="rId59"/>
    <p:sldId id="316" r:id="rId60"/>
    <p:sldId id="317" r:id="rId61"/>
    <p:sldId id="318" r:id="rId62"/>
    <p:sldId id="319" r:id="rId63"/>
    <p:sldId id="320" r:id="rId64"/>
    <p:sldId id="328" r:id="rId65"/>
    <p:sldId id="321" r:id="rId66"/>
    <p:sldId id="322" r:id="rId67"/>
    <p:sldId id="323" r:id="rId68"/>
    <p:sldId id="332"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2C71"/>
    <a:srgbClr val="903163"/>
    <a:srgbClr val="852359"/>
    <a:srgbClr val="A62C6F"/>
    <a:srgbClr val="2E0C1F"/>
    <a:srgbClr val="E1E1E1"/>
    <a:srgbClr val="F9E7F1"/>
    <a:srgbClr val="969FA7"/>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A36EBD-D248-4F23-888F-20366EDE5CC2}" type="doc">
      <dgm:prSet loTypeId="urn:microsoft.com/office/officeart/2005/8/layout/radial3" loCatId="cycle" qsTypeId="urn:microsoft.com/office/officeart/2005/8/quickstyle/simple1" qsCatId="simple" csTypeId="urn:microsoft.com/office/officeart/2005/8/colors/colorful1#1" csCatId="colorful" phldr="1"/>
      <dgm:spPr/>
      <dgm:t>
        <a:bodyPr/>
        <a:lstStyle/>
        <a:p>
          <a:endParaRPr lang="en-US"/>
        </a:p>
      </dgm:t>
    </dgm:pt>
    <dgm:pt modelId="{009149E7-565A-4378-AB22-DA6CA0C16381}">
      <dgm:prSet phldrT="[Text]" custT="1"/>
      <dgm:spPr/>
      <dgm:t>
        <a:bodyPr/>
        <a:lstStyle/>
        <a:p>
          <a:r>
            <a:rPr lang="en-US" sz="2000"/>
            <a:t>Higher Education in Bangladesh</a:t>
          </a:r>
        </a:p>
      </dgm:t>
    </dgm:pt>
    <dgm:pt modelId="{99FD997C-A285-488E-8E3F-F18CC5020AC7}" type="parTrans" cxnId="{10BF7592-2F6F-435E-88B0-88A88F32851E}">
      <dgm:prSet/>
      <dgm:spPr/>
      <dgm:t>
        <a:bodyPr/>
        <a:lstStyle/>
        <a:p>
          <a:endParaRPr lang="en-US"/>
        </a:p>
      </dgm:t>
    </dgm:pt>
    <dgm:pt modelId="{C42D8B59-D13C-4B64-984B-2C9F2F6A582F}" type="sibTrans" cxnId="{10BF7592-2F6F-435E-88B0-88A88F32851E}">
      <dgm:prSet/>
      <dgm:spPr/>
      <dgm:t>
        <a:bodyPr/>
        <a:lstStyle/>
        <a:p>
          <a:endParaRPr lang="en-US"/>
        </a:p>
      </dgm:t>
    </dgm:pt>
    <dgm:pt modelId="{4DCCAAC3-D6CB-4A77-8CDC-A67176E7C605}">
      <dgm:prSet phldrT="[Text]" custT="1"/>
      <dgm:spPr/>
      <dgm:t>
        <a:bodyPr/>
        <a:lstStyle/>
        <a:p>
          <a:r>
            <a:rPr lang="en-US" sz="1100"/>
            <a:t>General Education</a:t>
          </a:r>
        </a:p>
      </dgm:t>
    </dgm:pt>
    <dgm:pt modelId="{53E2D4BE-F54F-4EC1-96B3-18A50EA6BBF9}" type="parTrans" cxnId="{4EC2E53D-07E0-4EAD-B08B-D6E6A685E81C}">
      <dgm:prSet/>
      <dgm:spPr/>
      <dgm:t>
        <a:bodyPr/>
        <a:lstStyle/>
        <a:p>
          <a:endParaRPr lang="en-US"/>
        </a:p>
      </dgm:t>
    </dgm:pt>
    <dgm:pt modelId="{470BCD85-4E38-4EC0-9632-6AB5C1BA8B43}" type="sibTrans" cxnId="{4EC2E53D-07E0-4EAD-B08B-D6E6A685E81C}">
      <dgm:prSet/>
      <dgm:spPr/>
      <dgm:t>
        <a:bodyPr/>
        <a:lstStyle/>
        <a:p>
          <a:endParaRPr lang="en-US"/>
        </a:p>
      </dgm:t>
    </dgm:pt>
    <dgm:pt modelId="{CC28B33E-CABD-49BF-8701-966B9A8788E2}">
      <dgm:prSet phldrT="[Text]"/>
      <dgm:spPr/>
      <dgm:t>
        <a:bodyPr/>
        <a:lstStyle/>
        <a:p>
          <a:r>
            <a:rPr lang="en-US"/>
            <a:t>Vocational Education</a:t>
          </a:r>
        </a:p>
      </dgm:t>
    </dgm:pt>
    <dgm:pt modelId="{49930520-BB12-4480-A491-C84BCBB1156B}" type="parTrans" cxnId="{DBDF047D-C9D6-455A-8C18-765BDE776632}">
      <dgm:prSet/>
      <dgm:spPr/>
      <dgm:t>
        <a:bodyPr/>
        <a:lstStyle/>
        <a:p>
          <a:endParaRPr lang="en-US"/>
        </a:p>
      </dgm:t>
    </dgm:pt>
    <dgm:pt modelId="{D20F3C02-FF13-4DF7-AC27-B72C19BE1D20}" type="sibTrans" cxnId="{DBDF047D-C9D6-455A-8C18-765BDE776632}">
      <dgm:prSet/>
      <dgm:spPr/>
      <dgm:t>
        <a:bodyPr/>
        <a:lstStyle/>
        <a:p>
          <a:endParaRPr lang="en-US"/>
        </a:p>
      </dgm:t>
    </dgm:pt>
    <dgm:pt modelId="{F690F028-6CDD-463A-8890-BDAA0BDCFCEF}">
      <dgm:prSet phldrT="[Text]"/>
      <dgm:spPr/>
      <dgm:t>
        <a:bodyPr/>
        <a:lstStyle/>
        <a:p>
          <a:r>
            <a:rPr lang="en-US"/>
            <a:t>Distance Education</a:t>
          </a:r>
        </a:p>
      </dgm:t>
    </dgm:pt>
    <dgm:pt modelId="{9DAEF1E8-A9C0-4D76-9677-2D15BC3FDD6C}" type="parTrans" cxnId="{20E6FC41-6C6D-4AD5-BBEE-967E7FD6CFEC}">
      <dgm:prSet/>
      <dgm:spPr/>
      <dgm:t>
        <a:bodyPr/>
        <a:lstStyle/>
        <a:p>
          <a:endParaRPr lang="en-US"/>
        </a:p>
      </dgm:t>
    </dgm:pt>
    <dgm:pt modelId="{43917212-32CA-4D0C-A458-762C4B0DC84C}" type="sibTrans" cxnId="{20E6FC41-6C6D-4AD5-BBEE-967E7FD6CFEC}">
      <dgm:prSet/>
      <dgm:spPr/>
      <dgm:t>
        <a:bodyPr/>
        <a:lstStyle/>
        <a:p>
          <a:endParaRPr lang="en-US"/>
        </a:p>
      </dgm:t>
    </dgm:pt>
    <dgm:pt modelId="{14F2C633-B154-49C6-9FE7-CEF23A4C81CE}">
      <dgm:prSet phldrT="[Text]"/>
      <dgm:spPr/>
      <dgm:t>
        <a:bodyPr/>
        <a:lstStyle/>
        <a:p>
          <a:r>
            <a:rPr lang="en-US"/>
            <a:t>Agricultural Education</a:t>
          </a:r>
        </a:p>
      </dgm:t>
    </dgm:pt>
    <dgm:pt modelId="{92538383-1C43-46F4-8E06-55FBFBAC0035}" type="parTrans" cxnId="{C933B7F1-A865-41DE-88CD-9142A7741CF7}">
      <dgm:prSet/>
      <dgm:spPr/>
      <dgm:t>
        <a:bodyPr/>
        <a:lstStyle/>
        <a:p>
          <a:endParaRPr lang="en-US"/>
        </a:p>
      </dgm:t>
    </dgm:pt>
    <dgm:pt modelId="{5798B23C-2DE6-459F-8A48-C4FB71F41E4E}" type="sibTrans" cxnId="{C933B7F1-A865-41DE-88CD-9142A7741CF7}">
      <dgm:prSet/>
      <dgm:spPr/>
      <dgm:t>
        <a:bodyPr/>
        <a:lstStyle/>
        <a:p>
          <a:endParaRPr lang="en-US"/>
        </a:p>
      </dgm:t>
    </dgm:pt>
    <dgm:pt modelId="{1D625AF7-23C3-46B3-AD15-48BB06886FB0}">
      <dgm:prSet phldrT="[Text]"/>
      <dgm:spPr/>
      <dgm:t>
        <a:bodyPr/>
        <a:lstStyle/>
        <a:p>
          <a:endParaRPr lang="en-US"/>
        </a:p>
      </dgm:t>
    </dgm:pt>
    <dgm:pt modelId="{FBDB5372-4F14-4755-B90F-21DBCEBC11BA}" type="parTrans" cxnId="{97FFA951-A109-4308-A74D-67EA67D7CC6A}">
      <dgm:prSet/>
      <dgm:spPr/>
      <dgm:t>
        <a:bodyPr/>
        <a:lstStyle/>
        <a:p>
          <a:endParaRPr lang="en-US"/>
        </a:p>
      </dgm:t>
    </dgm:pt>
    <dgm:pt modelId="{D56BE1AD-0B0F-4D2E-8CC8-27F96F24DDD4}" type="sibTrans" cxnId="{97FFA951-A109-4308-A74D-67EA67D7CC6A}">
      <dgm:prSet/>
      <dgm:spPr/>
      <dgm:t>
        <a:bodyPr/>
        <a:lstStyle/>
        <a:p>
          <a:endParaRPr lang="en-US"/>
        </a:p>
      </dgm:t>
    </dgm:pt>
    <dgm:pt modelId="{607CCA91-FA31-403D-B3FD-94EE4C721015}">
      <dgm:prSet phldrT="[Text]"/>
      <dgm:spPr/>
      <dgm:t>
        <a:bodyPr/>
        <a:lstStyle/>
        <a:p>
          <a:endParaRPr lang="en-US"/>
        </a:p>
      </dgm:t>
    </dgm:pt>
    <dgm:pt modelId="{FE185D77-355C-4F66-A771-7878FF37A9CD}" type="parTrans" cxnId="{B60C12F0-7937-48D5-B2BD-39AE9C8FD4FE}">
      <dgm:prSet/>
      <dgm:spPr/>
      <dgm:t>
        <a:bodyPr/>
        <a:lstStyle/>
        <a:p>
          <a:endParaRPr lang="en-US"/>
        </a:p>
      </dgm:t>
    </dgm:pt>
    <dgm:pt modelId="{5246084E-6C26-459E-BCC7-3739801197F6}" type="sibTrans" cxnId="{B60C12F0-7937-48D5-B2BD-39AE9C8FD4FE}">
      <dgm:prSet/>
      <dgm:spPr/>
      <dgm:t>
        <a:bodyPr/>
        <a:lstStyle/>
        <a:p>
          <a:endParaRPr lang="en-US"/>
        </a:p>
      </dgm:t>
    </dgm:pt>
    <dgm:pt modelId="{6AAE80EE-E6CF-40C8-9E19-71E7D06DC3DA}">
      <dgm:prSet phldrT="[Text]"/>
      <dgm:spPr/>
      <dgm:t>
        <a:bodyPr/>
        <a:lstStyle/>
        <a:p>
          <a:endParaRPr lang="en-US"/>
        </a:p>
      </dgm:t>
    </dgm:pt>
    <dgm:pt modelId="{0674447C-85E2-469E-AE20-8E7F3B2BB1AF}" type="parTrans" cxnId="{468CDF39-E307-41BF-8474-1546202F9B3D}">
      <dgm:prSet/>
      <dgm:spPr/>
      <dgm:t>
        <a:bodyPr/>
        <a:lstStyle/>
        <a:p>
          <a:endParaRPr lang="en-US"/>
        </a:p>
      </dgm:t>
    </dgm:pt>
    <dgm:pt modelId="{A79942F8-55E0-4660-AAD4-4978298A94CA}" type="sibTrans" cxnId="{468CDF39-E307-41BF-8474-1546202F9B3D}">
      <dgm:prSet/>
      <dgm:spPr/>
      <dgm:t>
        <a:bodyPr/>
        <a:lstStyle/>
        <a:p>
          <a:endParaRPr lang="en-US"/>
        </a:p>
      </dgm:t>
    </dgm:pt>
    <dgm:pt modelId="{FCDB411A-85A2-4004-9C43-4E378DD9FB00}">
      <dgm:prSet phldrT="[Text]" phldr="1"/>
      <dgm:spPr/>
      <dgm:t>
        <a:bodyPr/>
        <a:lstStyle/>
        <a:p>
          <a:endParaRPr lang="en-US"/>
        </a:p>
      </dgm:t>
    </dgm:pt>
    <dgm:pt modelId="{1E400E04-D78C-42ED-841B-29CF7BF61814}" type="parTrans" cxnId="{664F9A2B-5A57-48BC-9EB4-706B0C83C1E8}">
      <dgm:prSet/>
      <dgm:spPr/>
      <dgm:t>
        <a:bodyPr/>
        <a:lstStyle/>
        <a:p>
          <a:endParaRPr lang="en-US"/>
        </a:p>
      </dgm:t>
    </dgm:pt>
    <dgm:pt modelId="{8DF81220-94C3-4213-9383-B8201BC80CC4}" type="sibTrans" cxnId="{664F9A2B-5A57-48BC-9EB4-706B0C83C1E8}">
      <dgm:prSet/>
      <dgm:spPr/>
      <dgm:t>
        <a:bodyPr/>
        <a:lstStyle/>
        <a:p>
          <a:endParaRPr lang="en-US"/>
        </a:p>
      </dgm:t>
    </dgm:pt>
    <dgm:pt modelId="{CE7CB83B-A43F-4F58-82A9-814BBE8EB14B}">
      <dgm:prSet phldrT="[Text]" phldr="1"/>
      <dgm:spPr/>
      <dgm:t>
        <a:bodyPr/>
        <a:lstStyle/>
        <a:p>
          <a:endParaRPr lang="en-US"/>
        </a:p>
      </dgm:t>
    </dgm:pt>
    <dgm:pt modelId="{59B7C53B-D10E-4A97-8C97-27ACB55BF522}" type="parTrans" cxnId="{3B72428A-2BEF-4683-9820-97E59027E517}">
      <dgm:prSet/>
      <dgm:spPr/>
      <dgm:t>
        <a:bodyPr/>
        <a:lstStyle/>
        <a:p>
          <a:endParaRPr lang="en-US"/>
        </a:p>
      </dgm:t>
    </dgm:pt>
    <dgm:pt modelId="{D977DA85-BDB7-404B-BCDB-02B991FB105D}" type="sibTrans" cxnId="{3B72428A-2BEF-4683-9820-97E59027E517}">
      <dgm:prSet/>
      <dgm:spPr/>
      <dgm:t>
        <a:bodyPr/>
        <a:lstStyle/>
        <a:p>
          <a:endParaRPr lang="en-US"/>
        </a:p>
      </dgm:t>
    </dgm:pt>
    <dgm:pt modelId="{89F284E1-7CF3-4936-9D54-35277A951219}">
      <dgm:prSet phldrT="[Text]"/>
      <dgm:spPr/>
      <dgm:t>
        <a:bodyPr/>
        <a:lstStyle/>
        <a:p>
          <a:endParaRPr lang="en-US"/>
        </a:p>
      </dgm:t>
    </dgm:pt>
    <dgm:pt modelId="{6FF2EC9F-6B8A-477F-A2EA-D82F25C89229}" type="parTrans" cxnId="{43621434-BB73-465C-AE53-331EFB58D5D3}">
      <dgm:prSet/>
      <dgm:spPr/>
      <dgm:t>
        <a:bodyPr/>
        <a:lstStyle/>
        <a:p>
          <a:endParaRPr lang="en-US"/>
        </a:p>
      </dgm:t>
    </dgm:pt>
    <dgm:pt modelId="{6BDDB38C-CF97-446D-A629-9534E953E4BC}" type="sibTrans" cxnId="{43621434-BB73-465C-AE53-331EFB58D5D3}">
      <dgm:prSet/>
      <dgm:spPr/>
      <dgm:t>
        <a:bodyPr/>
        <a:lstStyle/>
        <a:p>
          <a:endParaRPr lang="en-US"/>
        </a:p>
      </dgm:t>
    </dgm:pt>
    <dgm:pt modelId="{84ADDA85-764F-44A2-BA2C-14CAB5373E06}">
      <dgm:prSet/>
      <dgm:spPr/>
      <dgm:t>
        <a:bodyPr/>
        <a:lstStyle/>
        <a:p>
          <a:r>
            <a:rPr lang="en-US"/>
            <a:t>Medical Education</a:t>
          </a:r>
        </a:p>
      </dgm:t>
    </dgm:pt>
    <dgm:pt modelId="{5E2C2947-C365-41E6-8719-42B3CBE70AA6}" type="parTrans" cxnId="{E85E51CC-AB62-41CB-B9B6-367F8386C46E}">
      <dgm:prSet/>
      <dgm:spPr/>
      <dgm:t>
        <a:bodyPr/>
        <a:lstStyle/>
        <a:p>
          <a:endParaRPr lang="en-US"/>
        </a:p>
      </dgm:t>
    </dgm:pt>
    <dgm:pt modelId="{B2DC5B4F-0BD5-4802-BA14-37C67F9BCAD6}" type="sibTrans" cxnId="{E85E51CC-AB62-41CB-B9B6-367F8386C46E}">
      <dgm:prSet/>
      <dgm:spPr/>
      <dgm:t>
        <a:bodyPr/>
        <a:lstStyle/>
        <a:p>
          <a:endParaRPr lang="en-US"/>
        </a:p>
      </dgm:t>
    </dgm:pt>
    <dgm:pt modelId="{B71642A3-3883-4828-8A7E-D73BC3713F62}">
      <dgm:prSet/>
      <dgm:spPr/>
      <dgm:t>
        <a:bodyPr/>
        <a:lstStyle/>
        <a:p>
          <a:r>
            <a:rPr lang="en-US"/>
            <a:t>Madrasa Education</a:t>
          </a:r>
        </a:p>
      </dgm:t>
    </dgm:pt>
    <dgm:pt modelId="{D136E960-E6BA-4900-9CB3-887238C48CCC}" type="parTrans" cxnId="{5FAE871C-116D-4E30-A550-6F57A6F10609}">
      <dgm:prSet/>
      <dgm:spPr/>
      <dgm:t>
        <a:bodyPr/>
        <a:lstStyle/>
        <a:p>
          <a:endParaRPr lang="en-US"/>
        </a:p>
      </dgm:t>
    </dgm:pt>
    <dgm:pt modelId="{A1561B6E-E52E-41B7-BEC7-D5A95230CAF9}" type="sibTrans" cxnId="{5FAE871C-116D-4E30-A550-6F57A6F10609}">
      <dgm:prSet/>
      <dgm:spPr/>
      <dgm:t>
        <a:bodyPr/>
        <a:lstStyle/>
        <a:p>
          <a:endParaRPr lang="en-US"/>
        </a:p>
      </dgm:t>
    </dgm:pt>
    <dgm:pt modelId="{4C22E16B-74A7-44B7-97DA-11ABBFDB6A68}">
      <dgm:prSet/>
      <dgm:spPr/>
      <dgm:t>
        <a:bodyPr/>
        <a:lstStyle/>
        <a:p>
          <a:r>
            <a:rPr lang="en-US"/>
            <a:t>Science, Technology &amp; Engineering Education</a:t>
          </a:r>
        </a:p>
      </dgm:t>
    </dgm:pt>
    <dgm:pt modelId="{CADE49DC-8791-42D7-BCE6-AD696D5499D1}" type="parTrans" cxnId="{5D67A957-5E17-42CB-829E-321EDDC38585}">
      <dgm:prSet/>
      <dgm:spPr/>
      <dgm:t>
        <a:bodyPr/>
        <a:lstStyle/>
        <a:p>
          <a:endParaRPr lang="en-US"/>
        </a:p>
      </dgm:t>
    </dgm:pt>
    <dgm:pt modelId="{A2EF14CF-9077-4E35-BDA4-F798FC774690}" type="sibTrans" cxnId="{5D67A957-5E17-42CB-829E-321EDDC38585}">
      <dgm:prSet/>
      <dgm:spPr/>
      <dgm:t>
        <a:bodyPr/>
        <a:lstStyle/>
        <a:p>
          <a:endParaRPr lang="en-US"/>
        </a:p>
      </dgm:t>
    </dgm:pt>
    <dgm:pt modelId="{C5B1A185-79F6-4C90-A3CE-3DA86BD4C91A}" type="pres">
      <dgm:prSet presAssocID="{74A36EBD-D248-4F23-888F-20366EDE5CC2}" presName="composite" presStyleCnt="0">
        <dgm:presLayoutVars>
          <dgm:chMax val="1"/>
          <dgm:dir/>
          <dgm:resizeHandles val="exact"/>
        </dgm:presLayoutVars>
      </dgm:prSet>
      <dgm:spPr/>
      <dgm:t>
        <a:bodyPr/>
        <a:lstStyle/>
        <a:p>
          <a:endParaRPr lang="en-US"/>
        </a:p>
      </dgm:t>
    </dgm:pt>
    <dgm:pt modelId="{54A1A3BF-5725-42EE-A8D1-49F8FD3D05A1}" type="pres">
      <dgm:prSet presAssocID="{74A36EBD-D248-4F23-888F-20366EDE5CC2}" presName="radial" presStyleCnt="0">
        <dgm:presLayoutVars>
          <dgm:animLvl val="ctr"/>
        </dgm:presLayoutVars>
      </dgm:prSet>
      <dgm:spPr/>
    </dgm:pt>
    <dgm:pt modelId="{6B53A4C6-8AD6-4C88-BD69-97AD6F19796C}" type="pres">
      <dgm:prSet presAssocID="{009149E7-565A-4378-AB22-DA6CA0C16381}" presName="centerShape" presStyleLbl="vennNode1" presStyleIdx="0" presStyleCnt="8"/>
      <dgm:spPr/>
      <dgm:t>
        <a:bodyPr/>
        <a:lstStyle/>
        <a:p>
          <a:endParaRPr lang="en-US"/>
        </a:p>
      </dgm:t>
    </dgm:pt>
    <dgm:pt modelId="{321C75CF-8DAB-4F4F-9635-5B80A47B09FD}" type="pres">
      <dgm:prSet presAssocID="{4DCCAAC3-D6CB-4A77-8CDC-A67176E7C605}" presName="node" presStyleLbl="vennNode1" presStyleIdx="1" presStyleCnt="8">
        <dgm:presLayoutVars>
          <dgm:bulletEnabled val="1"/>
        </dgm:presLayoutVars>
      </dgm:prSet>
      <dgm:spPr/>
      <dgm:t>
        <a:bodyPr/>
        <a:lstStyle/>
        <a:p>
          <a:endParaRPr lang="en-US"/>
        </a:p>
      </dgm:t>
    </dgm:pt>
    <dgm:pt modelId="{F88B7186-C438-4641-A404-B84D5F886523}" type="pres">
      <dgm:prSet presAssocID="{84ADDA85-764F-44A2-BA2C-14CAB5373E06}" presName="node" presStyleLbl="vennNode1" presStyleIdx="2" presStyleCnt="8">
        <dgm:presLayoutVars>
          <dgm:bulletEnabled val="1"/>
        </dgm:presLayoutVars>
      </dgm:prSet>
      <dgm:spPr/>
      <dgm:t>
        <a:bodyPr/>
        <a:lstStyle/>
        <a:p>
          <a:endParaRPr lang="en-US"/>
        </a:p>
      </dgm:t>
    </dgm:pt>
    <dgm:pt modelId="{E2F93BAE-F759-4F5E-8166-85CF73E7B7BA}" type="pres">
      <dgm:prSet presAssocID="{4C22E16B-74A7-44B7-97DA-11ABBFDB6A68}" presName="node" presStyleLbl="vennNode1" presStyleIdx="3" presStyleCnt="8">
        <dgm:presLayoutVars>
          <dgm:bulletEnabled val="1"/>
        </dgm:presLayoutVars>
      </dgm:prSet>
      <dgm:spPr/>
      <dgm:t>
        <a:bodyPr/>
        <a:lstStyle/>
        <a:p>
          <a:endParaRPr lang="en-US"/>
        </a:p>
      </dgm:t>
    </dgm:pt>
    <dgm:pt modelId="{D6171D19-E86D-41BE-A25C-2CBF4623D5C1}" type="pres">
      <dgm:prSet presAssocID="{B71642A3-3883-4828-8A7E-D73BC3713F62}" presName="node" presStyleLbl="vennNode1" presStyleIdx="4" presStyleCnt="8">
        <dgm:presLayoutVars>
          <dgm:bulletEnabled val="1"/>
        </dgm:presLayoutVars>
      </dgm:prSet>
      <dgm:spPr/>
      <dgm:t>
        <a:bodyPr/>
        <a:lstStyle/>
        <a:p>
          <a:endParaRPr lang="en-US"/>
        </a:p>
      </dgm:t>
    </dgm:pt>
    <dgm:pt modelId="{9F81163F-6656-4E9C-ABA6-DF183F72ADD9}" type="pres">
      <dgm:prSet presAssocID="{CC28B33E-CABD-49BF-8701-966B9A8788E2}" presName="node" presStyleLbl="vennNode1" presStyleIdx="5" presStyleCnt="8">
        <dgm:presLayoutVars>
          <dgm:bulletEnabled val="1"/>
        </dgm:presLayoutVars>
      </dgm:prSet>
      <dgm:spPr/>
      <dgm:t>
        <a:bodyPr/>
        <a:lstStyle/>
        <a:p>
          <a:endParaRPr lang="en-US"/>
        </a:p>
      </dgm:t>
    </dgm:pt>
    <dgm:pt modelId="{2CC1A13F-E90D-4FCA-9B04-589D16E6D593}" type="pres">
      <dgm:prSet presAssocID="{F690F028-6CDD-463A-8890-BDAA0BDCFCEF}" presName="node" presStyleLbl="vennNode1" presStyleIdx="6" presStyleCnt="8">
        <dgm:presLayoutVars>
          <dgm:bulletEnabled val="1"/>
        </dgm:presLayoutVars>
      </dgm:prSet>
      <dgm:spPr/>
      <dgm:t>
        <a:bodyPr/>
        <a:lstStyle/>
        <a:p>
          <a:endParaRPr lang="en-US"/>
        </a:p>
      </dgm:t>
    </dgm:pt>
    <dgm:pt modelId="{D7A504A2-FF0E-40F6-958C-316D5CFEF185}" type="pres">
      <dgm:prSet presAssocID="{14F2C633-B154-49C6-9FE7-CEF23A4C81CE}" presName="node" presStyleLbl="vennNode1" presStyleIdx="7" presStyleCnt="8">
        <dgm:presLayoutVars>
          <dgm:bulletEnabled val="1"/>
        </dgm:presLayoutVars>
      </dgm:prSet>
      <dgm:spPr/>
      <dgm:t>
        <a:bodyPr/>
        <a:lstStyle/>
        <a:p>
          <a:endParaRPr lang="en-US"/>
        </a:p>
      </dgm:t>
    </dgm:pt>
  </dgm:ptLst>
  <dgm:cxnLst>
    <dgm:cxn modelId="{B60C12F0-7937-48D5-B2BD-39AE9C8FD4FE}" srcId="{74A36EBD-D248-4F23-888F-20366EDE5CC2}" destId="{607CCA91-FA31-403D-B3FD-94EE4C721015}" srcOrd="2" destOrd="0" parTransId="{FE185D77-355C-4F66-A771-7878FF37A9CD}" sibTransId="{5246084E-6C26-459E-BCC7-3739801197F6}"/>
    <dgm:cxn modelId="{F1C19831-B0D3-4AA2-B7AA-66034799F47A}" type="presOf" srcId="{F690F028-6CDD-463A-8890-BDAA0BDCFCEF}" destId="{2CC1A13F-E90D-4FCA-9B04-589D16E6D593}" srcOrd="0" destOrd="0" presId="urn:microsoft.com/office/officeart/2005/8/layout/radial3"/>
    <dgm:cxn modelId="{A302D1D9-3AF7-4848-A5EF-11CEDF4BBA1D}" type="presOf" srcId="{4DCCAAC3-D6CB-4A77-8CDC-A67176E7C605}" destId="{321C75CF-8DAB-4F4F-9635-5B80A47B09FD}" srcOrd="0" destOrd="0" presId="urn:microsoft.com/office/officeart/2005/8/layout/radial3"/>
    <dgm:cxn modelId="{664F9A2B-5A57-48BC-9EB4-706B0C83C1E8}" srcId="{74A36EBD-D248-4F23-888F-20366EDE5CC2}" destId="{FCDB411A-85A2-4004-9C43-4E378DD9FB00}" srcOrd="4" destOrd="0" parTransId="{1E400E04-D78C-42ED-841B-29CF7BF61814}" sibTransId="{8DF81220-94C3-4213-9383-B8201BC80CC4}"/>
    <dgm:cxn modelId="{20E6FC41-6C6D-4AD5-BBEE-967E7FD6CFEC}" srcId="{009149E7-565A-4378-AB22-DA6CA0C16381}" destId="{F690F028-6CDD-463A-8890-BDAA0BDCFCEF}" srcOrd="5" destOrd="0" parTransId="{9DAEF1E8-A9C0-4D76-9677-2D15BC3FDD6C}" sibTransId="{43917212-32CA-4D0C-A458-762C4B0DC84C}"/>
    <dgm:cxn modelId="{799EE39C-7B65-4CB4-9A71-77FAC3DE9857}" type="presOf" srcId="{009149E7-565A-4378-AB22-DA6CA0C16381}" destId="{6B53A4C6-8AD6-4C88-BD69-97AD6F19796C}" srcOrd="0" destOrd="0" presId="urn:microsoft.com/office/officeart/2005/8/layout/radial3"/>
    <dgm:cxn modelId="{3D91D2A8-53FF-4130-8328-1419381A6675}" type="presOf" srcId="{B71642A3-3883-4828-8A7E-D73BC3713F62}" destId="{D6171D19-E86D-41BE-A25C-2CBF4623D5C1}" srcOrd="0" destOrd="0" presId="urn:microsoft.com/office/officeart/2005/8/layout/radial3"/>
    <dgm:cxn modelId="{4EC2E53D-07E0-4EAD-B08B-D6E6A685E81C}" srcId="{009149E7-565A-4378-AB22-DA6CA0C16381}" destId="{4DCCAAC3-D6CB-4A77-8CDC-A67176E7C605}" srcOrd="0" destOrd="0" parTransId="{53E2D4BE-F54F-4EC1-96B3-18A50EA6BBF9}" sibTransId="{470BCD85-4E38-4EC0-9632-6AB5C1BA8B43}"/>
    <dgm:cxn modelId="{1AFEE0D5-7BB6-4A1C-AA89-93372DF25413}" type="presOf" srcId="{4C22E16B-74A7-44B7-97DA-11ABBFDB6A68}" destId="{E2F93BAE-F759-4F5E-8166-85CF73E7B7BA}" srcOrd="0" destOrd="0" presId="urn:microsoft.com/office/officeart/2005/8/layout/radial3"/>
    <dgm:cxn modelId="{C933B7F1-A865-41DE-88CD-9142A7741CF7}" srcId="{009149E7-565A-4378-AB22-DA6CA0C16381}" destId="{14F2C633-B154-49C6-9FE7-CEF23A4C81CE}" srcOrd="6" destOrd="0" parTransId="{92538383-1C43-46F4-8E06-55FBFBAC0035}" sibTransId="{5798B23C-2DE6-459F-8A48-C4FB71F41E4E}"/>
    <dgm:cxn modelId="{5D67A957-5E17-42CB-829E-321EDDC38585}" srcId="{009149E7-565A-4378-AB22-DA6CA0C16381}" destId="{4C22E16B-74A7-44B7-97DA-11ABBFDB6A68}" srcOrd="2" destOrd="0" parTransId="{CADE49DC-8791-42D7-BCE6-AD696D5499D1}" sibTransId="{A2EF14CF-9077-4E35-BDA4-F798FC774690}"/>
    <dgm:cxn modelId="{E85E51CC-AB62-41CB-B9B6-367F8386C46E}" srcId="{009149E7-565A-4378-AB22-DA6CA0C16381}" destId="{84ADDA85-764F-44A2-BA2C-14CAB5373E06}" srcOrd="1" destOrd="0" parTransId="{5E2C2947-C365-41E6-8719-42B3CBE70AA6}" sibTransId="{B2DC5B4F-0BD5-4802-BA14-37C67F9BCAD6}"/>
    <dgm:cxn modelId="{AEFD70C7-45CA-4CAF-9731-890D8A5E65A3}" type="presOf" srcId="{CC28B33E-CABD-49BF-8701-966B9A8788E2}" destId="{9F81163F-6656-4E9C-ABA6-DF183F72ADD9}" srcOrd="0" destOrd="0" presId="urn:microsoft.com/office/officeart/2005/8/layout/radial3"/>
    <dgm:cxn modelId="{97FFA951-A109-4308-A74D-67EA67D7CC6A}" srcId="{74A36EBD-D248-4F23-888F-20366EDE5CC2}" destId="{1D625AF7-23C3-46B3-AD15-48BB06886FB0}" srcOrd="1" destOrd="0" parTransId="{FBDB5372-4F14-4755-B90F-21DBCEBC11BA}" sibTransId="{D56BE1AD-0B0F-4D2E-8CC8-27F96F24DDD4}"/>
    <dgm:cxn modelId="{DBDF047D-C9D6-455A-8C18-765BDE776632}" srcId="{009149E7-565A-4378-AB22-DA6CA0C16381}" destId="{CC28B33E-CABD-49BF-8701-966B9A8788E2}" srcOrd="4" destOrd="0" parTransId="{49930520-BB12-4480-A491-C84BCBB1156B}" sibTransId="{D20F3C02-FF13-4DF7-AC27-B72C19BE1D20}"/>
    <dgm:cxn modelId="{6DDE5767-ADB3-4EFB-A2A1-2145A3131E42}" type="presOf" srcId="{74A36EBD-D248-4F23-888F-20366EDE5CC2}" destId="{C5B1A185-79F6-4C90-A3CE-3DA86BD4C91A}" srcOrd="0" destOrd="0" presId="urn:microsoft.com/office/officeart/2005/8/layout/radial3"/>
    <dgm:cxn modelId="{10BF7592-2F6F-435E-88B0-88A88F32851E}" srcId="{74A36EBD-D248-4F23-888F-20366EDE5CC2}" destId="{009149E7-565A-4378-AB22-DA6CA0C16381}" srcOrd="0" destOrd="0" parTransId="{99FD997C-A285-488E-8E3F-F18CC5020AC7}" sibTransId="{C42D8B59-D13C-4B64-984B-2C9F2F6A582F}"/>
    <dgm:cxn modelId="{3B72428A-2BEF-4683-9820-97E59027E517}" srcId="{74A36EBD-D248-4F23-888F-20366EDE5CC2}" destId="{CE7CB83B-A43F-4F58-82A9-814BBE8EB14B}" srcOrd="5" destOrd="0" parTransId="{59B7C53B-D10E-4A97-8C97-27ACB55BF522}" sibTransId="{D977DA85-BDB7-404B-BCDB-02B991FB105D}"/>
    <dgm:cxn modelId="{5FAE871C-116D-4E30-A550-6F57A6F10609}" srcId="{009149E7-565A-4378-AB22-DA6CA0C16381}" destId="{B71642A3-3883-4828-8A7E-D73BC3713F62}" srcOrd="3" destOrd="0" parTransId="{D136E960-E6BA-4900-9CB3-887238C48CCC}" sibTransId="{A1561B6E-E52E-41B7-BEC7-D5A95230CAF9}"/>
    <dgm:cxn modelId="{43621434-BB73-465C-AE53-331EFB58D5D3}" srcId="{74A36EBD-D248-4F23-888F-20366EDE5CC2}" destId="{89F284E1-7CF3-4936-9D54-35277A951219}" srcOrd="6" destOrd="0" parTransId="{6FF2EC9F-6B8A-477F-A2EA-D82F25C89229}" sibTransId="{6BDDB38C-CF97-446D-A629-9534E953E4BC}"/>
    <dgm:cxn modelId="{D7343E80-4799-4A7A-93AE-F872C5129F09}" type="presOf" srcId="{84ADDA85-764F-44A2-BA2C-14CAB5373E06}" destId="{F88B7186-C438-4641-A404-B84D5F886523}" srcOrd="0" destOrd="0" presId="urn:microsoft.com/office/officeart/2005/8/layout/radial3"/>
    <dgm:cxn modelId="{468CDF39-E307-41BF-8474-1546202F9B3D}" srcId="{74A36EBD-D248-4F23-888F-20366EDE5CC2}" destId="{6AAE80EE-E6CF-40C8-9E19-71E7D06DC3DA}" srcOrd="3" destOrd="0" parTransId="{0674447C-85E2-469E-AE20-8E7F3B2BB1AF}" sibTransId="{A79942F8-55E0-4660-AAD4-4978298A94CA}"/>
    <dgm:cxn modelId="{D629C9E5-66C2-46DE-B6B3-5B3B0ECD601A}" type="presOf" srcId="{14F2C633-B154-49C6-9FE7-CEF23A4C81CE}" destId="{D7A504A2-FF0E-40F6-958C-316D5CFEF185}" srcOrd="0" destOrd="0" presId="urn:microsoft.com/office/officeart/2005/8/layout/radial3"/>
    <dgm:cxn modelId="{F61E091C-6C0C-4DE4-BCDF-282EA7D4F715}" type="presParOf" srcId="{C5B1A185-79F6-4C90-A3CE-3DA86BD4C91A}" destId="{54A1A3BF-5725-42EE-A8D1-49F8FD3D05A1}" srcOrd="0" destOrd="0" presId="urn:microsoft.com/office/officeart/2005/8/layout/radial3"/>
    <dgm:cxn modelId="{8F00F056-7AF7-4C84-B16B-D0B710AEA7F4}" type="presParOf" srcId="{54A1A3BF-5725-42EE-A8D1-49F8FD3D05A1}" destId="{6B53A4C6-8AD6-4C88-BD69-97AD6F19796C}" srcOrd="0" destOrd="0" presId="urn:microsoft.com/office/officeart/2005/8/layout/radial3"/>
    <dgm:cxn modelId="{1E0F7A7D-8D54-43DD-AF70-F4D1D1E9AF80}" type="presParOf" srcId="{54A1A3BF-5725-42EE-A8D1-49F8FD3D05A1}" destId="{321C75CF-8DAB-4F4F-9635-5B80A47B09FD}" srcOrd="1" destOrd="0" presId="urn:microsoft.com/office/officeart/2005/8/layout/radial3"/>
    <dgm:cxn modelId="{13FFADD5-B6E5-4D21-8ED0-90907C9B2E91}" type="presParOf" srcId="{54A1A3BF-5725-42EE-A8D1-49F8FD3D05A1}" destId="{F88B7186-C438-4641-A404-B84D5F886523}" srcOrd="2" destOrd="0" presId="urn:microsoft.com/office/officeart/2005/8/layout/radial3"/>
    <dgm:cxn modelId="{9AE68E67-D69C-45E2-BFC9-8D797B673F13}" type="presParOf" srcId="{54A1A3BF-5725-42EE-A8D1-49F8FD3D05A1}" destId="{E2F93BAE-F759-4F5E-8166-85CF73E7B7BA}" srcOrd="3" destOrd="0" presId="urn:microsoft.com/office/officeart/2005/8/layout/radial3"/>
    <dgm:cxn modelId="{9645C3CC-951A-4F0E-9EC3-3A4BCA1BEFB9}" type="presParOf" srcId="{54A1A3BF-5725-42EE-A8D1-49F8FD3D05A1}" destId="{D6171D19-E86D-41BE-A25C-2CBF4623D5C1}" srcOrd="4" destOrd="0" presId="urn:microsoft.com/office/officeart/2005/8/layout/radial3"/>
    <dgm:cxn modelId="{D66F08E3-C0EF-4FD3-80CC-FFFE616F4F97}" type="presParOf" srcId="{54A1A3BF-5725-42EE-A8D1-49F8FD3D05A1}" destId="{9F81163F-6656-4E9C-ABA6-DF183F72ADD9}" srcOrd="5" destOrd="0" presId="urn:microsoft.com/office/officeart/2005/8/layout/radial3"/>
    <dgm:cxn modelId="{76F7CCC7-358D-4E34-907C-8A7CD1AC4BC8}" type="presParOf" srcId="{54A1A3BF-5725-42EE-A8D1-49F8FD3D05A1}" destId="{2CC1A13F-E90D-4FCA-9B04-589D16E6D593}" srcOrd="6" destOrd="0" presId="urn:microsoft.com/office/officeart/2005/8/layout/radial3"/>
    <dgm:cxn modelId="{D716CCCD-0654-450E-9844-790B366CDED1}" type="presParOf" srcId="{54A1A3BF-5725-42EE-A8D1-49F8FD3D05A1}" destId="{D7A504A2-FF0E-40F6-958C-316D5CFEF185}" srcOrd="7" destOrd="0" presId="urn:microsoft.com/office/officeart/2005/8/layout/radial3"/>
  </dgm:cxnLst>
  <dgm:bg/>
  <dgm:whole>
    <a:ln>
      <a:solidFill>
        <a:srgbClr val="FF000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3A4C6-8AD6-4C88-BD69-97AD6F19796C}">
      <dsp:nvSpPr>
        <dsp:cNvPr id="0" name=""/>
        <dsp:cNvSpPr/>
      </dsp:nvSpPr>
      <dsp:spPr>
        <a:xfrm>
          <a:off x="1459613" y="1100198"/>
          <a:ext cx="2631566" cy="2631566"/>
        </a:xfrm>
        <a:prstGeom prst="ellipse">
          <a:avLst/>
        </a:prstGeom>
        <a:solidFill>
          <a:schemeClr val="accent2">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a:t>Higher Education in Bangladesh</a:t>
          </a:r>
        </a:p>
      </dsp:txBody>
      <dsp:txXfrm>
        <a:off x="1844997" y="1485582"/>
        <a:ext cx="1860798" cy="1860798"/>
      </dsp:txXfrm>
    </dsp:sp>
    <dsp:sp modelId="{321C75CF-8DAB-4F4F-9635-5B80A47B09FD}">
      <dsp:nvSpPr>
        <dsp:cNvPr id="0" name=""/>
        <dsp:cNvSpPr/>
      </dsp:nvSpPr>
      <dsp:spPr>
        <a:xfrm>
          <a:off x="2117505" y="43368"/>
          <a:ext cx="1315783" cy="1315783"/>
        </a:xfrm>
        <a:prstGeom prst="ellipse">
          <a:avLst/>
        </a:prstGeom>
        <a:solidFill>
          <a:schemeClr val="accent3">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a:t>General Education</a:t>
          </a:r>
        </a:p>
      </dsp:txBody>
      <dsp:txXfrm>
        <a:off x="2310197" y="236060"/>
        <a:ext cx="930399" cy="930399"/>
      </dsp:txXfrm>
    </dsp:sp>
    <dsp:sp modelId="{F88B7186-C438-4641-A404-B84D5F886523}">
      <dsp:nvSpPr>
        <dsp:cNvPr id="0" name=""/>
        <dsp:cNvSpPr/>
      </dsp:nvSpPr>
      <dsp:spPr>
        <a:xfrm>
          <a:off x="3458128" y="688978"/>
          <a:ext cx="1315783" cy="1315783"/>
        </a:xfrm>
        <a:prstGeom prst="ellipse">
          <a:avLst/>
        </a:prstGeom>
        <a:solidFill>
          <a:schemeClr val="accent4">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a:t>Medical Education</a:t>
          </a:r>
        </a:p>
      </dsp:txBody>
      <dsp:txXfrm>
        <a:off x="3650820" y="881670"/>
        <a:ext cx="930399" cy="930399"/>
      </dsp:txXfrm>
    </dsp:sp>
    <dsp:sp modelId="{E2F93BAE-F759-4F5E-8166-85CF73E7B7BA}">
      <dsp:nvSpPr>
        <dsp:cNvPr id="0" name=""/>
        <dsp:cNvSpPr/>
      </dsp:nvSpPr>
      <dsp:spPr>
        <a:xfrm>
          <a:off x="3789235" y="2139651"/>
          <a:ext cx="1315783" cy="1315783"/>
        </a:xfrm>
        <a:prstGeom prst="ellipse">
          <a:avLst/>
        </a:prstGeom>
        <a:solidFill>
          <a:schemeClr val="accent5">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a:t>Science, Technology &amp; Engineering Education</a:t>
          </a:r>
        </a:p>
      </dsp:txBody>
      <dsp:txXfrm>
        <a:off x="3981927" y="2332343"/>
        <a:ext cx="930399" cy="930399"/>
      </dsp:txXfrm>
    </dsp:sp>
    <dsp:sp modelId="{D6171D19-E86D-41BE-A25C-2CBF4623D5C1}">
      <dsp:nvSpPr>
        <dsp:cNvPr id="0" name=""/>
        <dsp:cNvSpPr/>
      </dsp:nvSpPr>
      <dsp:spPr>
        <a:xfrm>
          <a:off x="2861495" y="3303000"/>
          <a:ext cx="1315783" cy="1315783"/>
        </a:xfrm>
        <a:prstGeom prst="ellipse">
          <a:avLst/>
        </a:prstGeom>
        <a:solidFill>
          <a:schemeClr val="accent6">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a:t>Madrasa Education</a:t>
          </a:r>
        </a:p>
      </dsp:txBody>
      <dsp:txXfrm>
        <a:off x="3054187" y="3495692"/>
        <a:ext cx="930399" cy="930399"/>
      </dsp:txXfrm>
    </dsp:sp>
    <dsp:sp modelId="{9F81163F-6656-4E9C-ABA6-DF183F72ADD9}">
      <dsp:nvSpPr>
        <dsp:cNvPr id="0" name=""/>
        <dsp:cNvSpPr/>
      </dsp:nvSpPr>
      <dsp:spPr>
        <a:xfrm>
          <a:off x="1373515" y="3303000"/>
          <a:ext cx="1315783" cy="1315783"/>
        </a:xfrm>
        <a:prstGeom prst="ellipse">
          <a:avLst/>
        </a:prstGeom>
        <a:solidFill>
          <a:schemeClr val="accent2">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a:t>Vocational Education</a:t>
          </a:r>
        </a:p>
      </dsp:txBody>
      <dsp:txXfrm>
        <a:off x="1566207" y="3495692"/>
        <a:ext cx="930399" cy="930399"/>
      </dsp:txXfrm>
    </dsp:sp>
    <dsp:sp modelId="{2CC1A13F-E90D-4FCA-9B04-589D16E6D593}">
      <dsp:nvSpPr>
        <dsp:cNvPr id="0" name=""/>
        <dsp:cNvSpPr/>
      </dsp:nvSpPr>
      <dsp:spPr>
        <a:xfrm>
          <a:off x="445775" y="2139651"/>
          <a:ext cx="1315783" cy="1315783"/>
        </a:xfrm>
        <a:prstGeom prst="ellipse">
          <a:avLst/>
        </a:prstGeom>
        <a:solidFill>
          <a:schemeClr val="accent3">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a:t>Distance Education</a:t>
          </a:r>
        </a:p>
      </dsp:txBody>
      <dsp:txXfrm>
        <a:off x="638467" y="2332343"/>
        <a:ext cx="930399" cy="930399"/>
      </dsp:txXfrm>
    </dsp:sp>
    <dsp:sp modelId="{D7A504A2-FF0E-40F6-958C-316D5CFEF185}">
      <dsp:nvSpPr>
        <dsp:cNvPr id="0" name=""/>
        <dsp:cNvSpPr/>
      </dsp:nvSpPr>
      <dsp:spPr>
        <a:xfrm>
          <a:off x="776881" y="688978"/>
          <a:ext cx="1315783" cy="1315783"/>
        </a:xfrm>
        <a:prstGeom prst="ellipse">
          <a:avLst/>
        </a:prstGeom>
        <a:solidFill>
          <a:schemeClr val="accent4">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a:t>Agricultural Education</a:t>
          </a:r>
        </a:p>
      </dsp:txBody>
      <dsp:txXfrm>
        <a:off x="969573" y="881670"/>
        <a:ext cx="930399" cy="93039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1B538F6-AC32-4C48-A241-2C319D94E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C02BACE3-EC2D-4898-B64D-08C196DE61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4D88D5-0AB9-479B-891B-76FAA2CC9968}" type="datetimeFigureOut">
              <a:rPr lang="en-US" smtClean="0"/>
              <a:t>8/7/2019</a:t>
            </a:fld>
            <a:endParaRPr lang="en-US" dirty="0"/>
          </a:p>
        </p:txBody>
      </p:sp>
      <p:sp>
        <p:nvSpPr>
          <p:cNvPr id="4" name="Footer Placeholder 3">
            <a:extLst>
              <a:ext uri="{FF2B5EF4-FFF2-40B4-BE49-F238E27FC236}">
                <a16:creationId xmlns:a16="http://schemas.microsoft.com/office/drawing/2014/main" xmlns="" id="{AF7CC0CC-D9A9-4658-833D-7168A941E9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D66B70F4-8768-4C94-98DC-BDBE0D5884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F20114-DE68-48DB-98CA-3A246173CE7D}" type="slidenum">
              <a:rPr lang="en-US" smtClean="0"/>
              <a:t>‹#›</a:t>
            </a:fld>
            <a:endParaRPr lang="en-US" dirty="0"/>
          </a:p>
        </p:txBody>
      </p:sp>
    </p:spTree>
    <p:extLst>
      <p:ext uri="{BB962C8B-B14F-4D97-AF65-F5344CB8AC3E}">
        <p14:creationId xmlns:p14="http://schemas.microsoft.com/office/powerpoint/2010/main" val="3071631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95F94-0189-4A23-9895-35FA752439AB}" type="datetimeFigureOut">
              <a:rPr lang="en-US" smtClean="0"/>
              <a:t>8/7/2019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E1C88-3939-4832-BAAB-091D6FA96EB5}" type="slidenum">
              <a:rPr lang="en-US" smtClean="0"/>
              <a:t>‹#›</a:t>
            </a:fld>
            <a:endParaRPr lang="en-US" dirty="0"/>
          </a:p>
        </p:txBody>
      </p:sp>
    </p:spTree>
    <p:extLst>
      <p:ext uri="{BB962C8B-B14F-4D97-AF65-F5344CB8AC3E}">
        <p14:creationId xmlns:p14="http://schemas.microsoft.com/office/powerpoint/2010/main" val="1310500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when you finish preparing the other slides.</a:t>
            </a:r>
          </a:p>
        </p:txBody>
      </p:sp>
      <p:sp>
        <p:nvSpPr>
          <p:cNvPr id="4" name="Slide Number Placeholder 3"/>
          <p:cNvSpPr>
            <a:spLocks noGrp="1"/>
          </p:cNvSpPr>
          <p:nvPr>
            <p:ph type="sldNum" sz="quarter" idx="10"/>
          </p:nvPr>
        </p:nvSpPr>
        <p:spPr/>
        <p:txBody>
          <a:bodyPr/>
          <a:lstStyle/>
          <a:p>
            <a:fld id="{012E1C88-3939-4832-BAAB-091D6FA96EB5}" type="slidenum">
              <a:rPr lang="en-US" smtClean="0"/>
              <a:t>1</a:t>
            </a:fld>
            <a:endParaRPr lang="en-US" dirty="0"/>
          </a:p>
        </p:txBody>
      </p:sp>
    </p:spTree>
    <p:extLst>
      <p:ext uri="{BB962C8B-B14F-4D97-AF65-F5344CB8AC3E}">
        <p14:creationId xmlns:p14="http://schemas.microsoft.com/office/powerpoint/2010/main" val="492598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464567" y="3085765"/>
            <a:ext cx="11262866" cy="3304800"/>
          </a:xfrm>
          <a:prstGeom prst="rect">
            <a:avLst/>
          </a:prstGeom>
          <a:gradFill flip="none" rotWithShape="1">
            <a:gsLst>
              <a:gs pos="100000">
                <a:schemeClr val="accent2"/>
              </a:gs>
              <a:gs pos="58000">
                <a:schemeClr val="accent2">
                  <a:lumMod val="7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99226" y="1020431"/>
            <a:ext cx="10993549" cy="1475013"/>
          </a:xfrm>
          <a:effectLst/>
        </p:spPr>
        <p:txBody>
          <a:bodyPr anchor="ctr" anchorCtr="0">
            <a:normAutofit/>
          </a:bodyPr>
          <a:lstStyle>
            <a:lvl1pPr algn="ctr">
              <a:defRPr sz="5400">
                <a:solidFill>
                  <a:schemeClr val="accent1"/>
                </a:solidFill>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ctr">
              <a:buNone/>
              <a:defRPr sz="20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bg1"/>
                </a:solidFill>
              </a:defRPr>
            </a:lvl1pPr>
          </a:lstStyle>
          <a:p>
            <a:fld id="{77D86AA0-B889-4FC0-8908-A1A591CF11C0}" type="datetime8">
              <a:rPr lang="en-US" noProof="0" smtClean="0"/>
              <a:pPr/>
              <a:t>8/7/2019 10:22 PM</a:t>
            </a:fld>
            <a:endParaRPr lang="en-US" noProof="0"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bg1"/>
                </a:solidFill>
              </a:defRPr>
            </a:lvl1pPr>
          </a:lstStyle>
          <a:p>
            <a:r>
              <a:rPr lang="en-US" noProof="0" dirty="0"/>
              <a:t>ADD A FOOTER</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bg1"/>
                </a:solidFill>
              </a:defRPr>
            </a:lvl1pPr>
          </a:lstStyle>
          <a:p>
            <a:fld id="{C5C3056E-1632-4A65-A24F-3F10A1450A6E}" type="slidenum">
              <a:rPr lang="en-US" noProof="0" smtClean="0"/>
              <a:pPr/>
              <a:t>‹#›</a:t>
            </a:fld>
            <a:endParaRPr lang="en-US" noProof="0" dirty="0"/>
          </a:p>
        </p:txBody>
      </p:sp>
    </p:spTree>
    <p:extLst>
      <p:ext uri="{BB962C8B-B14F-4D97-AF65-F5344CB8AC3E}">
        <p14:creationId xmlns:p14="http://schemas.microsoft.com/office/powerpoint/2010/main" val="2168848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bwMode="white">
          <a:xfrm>
            <a:off x="447817" y="5141973"/>
            <a:ext cx="11298200" cy="1274702"/>
          </a:xfrm>
          <a:prstGeom prst="rect">
            <a:avLst/>
          </a:prstGeom>
          <a:gradFill flip="none" rotWithShape="1">
            <a:gsLst>
              <a:gs pos="100000">
                <a:schemeClr val="accent2"/>
              </a:gs>
              <a:gs pos="59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bg1"/>
                </a:solidFill>
              </a:defRPr>
            </a:lvl1pPr>
          </a:lstStyle>
          <a:p>
            <a:r>
              <a:rPr lang="en-US" noProof="0" smtClean="0"/>
              <a:t>Click to edit Master title style</a:t>
            </a:r>
            <a:endParaRPr lang="en-US" noProof="0"/>
          </a:p>
        </p:txBody>
      </p:sp>
      <p:sp>
        <p:nvSpPr>
          <p:cNvPr id="3" name="Content Placeholder 2"/>
          <p:cNvSpPr>
            <a:spLocks noGrp="1"/>
          </p:cNvSpPr>
          <p:nvPr>
            <p:ph idx="1"/>
          </p:nvPr>
        </p:nvSpPr>
        <p:spPr>
          <a:xfrm>
            <a:off x="447816" y="601200"/>
            <a:ext cx="11292840" cy="4204800"/>
          </a:xfrm>
        </p:spPr>
        <p:txBody>
          <a:bodyPr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599E538E-6783-48BF-9DAA-8D73DA1DF735}" type="datetime8">
              <a:rPr lang="en-US" noProof="0" smtClean="0"/>
              <a:pPr/>
              <a:t>8/7/2019 10:22 PM</a:t>
            </a:fld>
            <a:endParaRPr lang="en-US" noProof="0"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noProof="0" dirty="0"/>
              <a:t>ADD A FOOTER</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C5C3056E-1632-4A65-A24F-3F10A1450A6E}" type="slidenum">
              <a:rPr lang="en-US" noProof="0" smtClean="0"/>
              <a:pPr/>
              <a:t>‹#›</a:t>
            </a:fld>
            <a:endParaRPr lang="en-US" noProof="0" dirty="0"/>
          </a:p>
        </p:txBody>
      </p:sp>
    </p:spTree>
    <p:extLst>
      <p:ext uri="{BB962C8B-B14F-4D97-AF65-F5344CB8AC3E}">
        <p14:creationId xmlns:p14="http://schemas.microsoft.com/office/powerpoint/2010/main" val="1416972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smtClean="0"/>
              <a:t>Click to edit Master title style</a:t>
            </a:r>
            <a:endParaRPr lang="en-US" noProof="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smtClean="0"/>
              <a:t>Click icon to add picture</a:t>
            </a:r>
            <a:endParaRPr lang="en-US" noProof="0"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Date Placeholder 4"/>
          <p:cNvSpPr>
            <a:spLocks noGrp="1"/>
          </p:cNvSpPr>
          <p:nvPr>
            <p:ph type="dt" sz="half" idx="10"/>
          </p:nvPr>
        </p:nvSpPr>
        <p:spPr/>
        <p:txBody>
          <a:bodyPr/>
          <a:lstStyle/>
          <a:p>
            <a:fld id="{6DE2CD03-0ACB-4458-BBFE-1F9AEE665C1A}" type="datetime8">
              <a:rPr lang="en-US" noProof="0" smtClean="0"/>
              <a:t>8/7/2019 10:22 PM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C5C3056E-1632-4A65-A24F-3F10A1450A6E}" type="slidenum">
              <a:rPr lang="en-US" noProof="0" smtClean="0"/>
              <a:t>‹#›</a:t>
            </a:fld>
            <a:endParaRPr lang="en-US" noProof="0" dirty="0"/>
          </a:p>
        </p:txBody>
      </p:sp>
    </p:spTree>
    <p:extLst>
      <p:ext uri="{BB962C8B-B14F-4D97-AF65-F5344CB8AC3E}">
        <p14:creationId xmlns:p14="http://schemas.microsoft.com/office/powerpoint/2010/main" val="66921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3C994CB-2BC6-164B-80D4-304B4CB6D8C3}"/>
              </a:ext>
            </a:extLst>
          </p:cNvPr>
          <p:cNvSpPr>
            <a:spLocks noChangeAspect="1"/>
          </p:cNvSpPr>
          <p:nvPr userDrawn="1"/>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1192" y="2180496"/>
            <a:ext cx="11029615" cy="367830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10"/>
          </p:nvPr>
        </p:nvSpPr>
        <p:spPr/>
        <p:txBody>
          <a:bodyPr/>
          <a:lstStyle/>
          <a:p>
            <a:fld id="{E20D11B3-3F18-4FD1-BAEF-D15CC2EE16C2}" type="datetime8">
              <a:rPr lang="en-US" noProof="0" smtClean="0"/>
              <a:t>8/7/2019 10:22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a:xfrm>
            <a:off x="10558300" y="5956137"/>
            <a:ext cx="1052508" cy="365125"/>
          </a:xfrm>
        </p:spPr>
        <p:txBody>
          <a:bodyPr/>
          <a:lstStyle/>
          <a:p>
            <a:fld id="{C5C3056E-1632-4A65-A24F-3F10A1450A6E}" type="slidenum">
              <a:rPr lang="en-US" noProof="0" smtClean="0"/>
              <a:t>‹#›</a:t>
            </a:fld>
            <a:endParaRPr lang="en-US" noProof="0" dirty="0"/>
          </a:p>
        </p:txBody>
      </p:sp>
      <p:sp>
        <p:nvSpPr>
          <p:cNvPr id="9" name="Title 1">
            <a:extLst>
              <a:ext uri="{FF2B5EF4-FFF2-40B4-BE49-F238E27FC236}">
                <a16:creationId xmlns:a16="http://schemas.microsoft.com/office/drawing/2014/main" xmlns="" id="{B5BE0FDB-DB48-E242-8A1F-5B06F79B404A}"/>
              </a:ext>
            </a:extLst>
          </p:cNvPr>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smtClean="0"/>
              <a:t>Click to edit Master title style</a:t>
            </a:r>
            <a:endParaRPr lang="en-US" noProof="0"/>
          </a:p>
        </p:txBody>
      </p:sp>
    </p:spTree>
    <p:extLst>
      <p:ext uri="{BB962C8B-B14F-4D97-AF65-F5344CB8AC3E}">
        <p14:creationId xmlns:p14="http://schemas.microsoft.com/office/powerpoint/2010/main" val="25466538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mage and Caption">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5655714" cy="5244392"/>
          </a:xfrm>
          <a:prstGeom prst="rect">
            <a:avLst/>
          </a:prstGeom>
          <a:gradFill flip="none" rotWithShape="1">
            <a:gsLst>
              <a:gs pos="100000">
                <a:schemeClr val="accent2"/>
              </a:gs>
              <a:gs pos="65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295292" y="773724"/>
            <a:ext cx="5315516" cy="4958862"/>
          </a:xfrm>
        </p:spPr>
        <p:txBody>
          <a:bodyPr anchor="ctr" anchorCtr="0"/>
          <a:lstStyle>
            <a:lvl1pPr>
              <a:defRPr>
                <a:solidFill>
                  <a:schemeClr val="accent1"/>
                </a:solidFill>
              </a:defRPr>
            </a:lvl1pPr>
          </a:lstStyle>
          <a:p>
            <a:r>
              <a:rPr lang="en-US" noProof="0" smtClean="0"/>
              <a:t>Click to edit Master title style</a:t>
            </a:r>
            <a:endParaRPr lang="en-US" noProof="0"/>
          </a:p>
        </p:txBody>
      </p:sp>
      <p:sp>
        <p:nvSpPr>
          <p:cNvPr id="3" name="Content Placeholder 2"/>
          <p:cNvSpPr>
            <a:spLocks noGrp="1"/>
          </p:cNvSpPr>
          <p:nvPr>
            <p:ph idx="1"/>
          </p:nvPr>
        </p:nvSpPr>
        <p:spPr>
          <a:xfrm>
            <a:off x="581192" y="773724"/>
            <a:ext cx="5388785" cy="4958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10"/>
          </p:nvPr>
        </p:nvSpPr>
        <p:spPr/>
        <p:txBody>
          <a:bodyPr/>
          <a:lstStyle/>
          <a:p>
            <a:fld id="{335304F6-55F4-45F8-BBB4-727BFFEADAA0}" type="datetime8">
              <a:rPr lang="en-US" noProof="0" smtClean="0"/>
              <a:t>8/7/2019 10:22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a:xfrm>
            <a:off x="10558300" y="5956137"/>
            <a:ext cx="1052508" cy="365125"/>
          </a:xfrm>
        </p:spPr>
        <p:txBody>
          <a:bodyPr/>
          <a:lstStyle/>
          <a:p>
            <a:fld id="{C5C3056E-1632-4A65-A24F-3F10A1450A6E}" type="slidenum">
              <a:rPr lang="en-US" noProof="0" smtClean="0"/>
              <a:t>‹#›</a:t>
            </a:fld>
            <a:endParaRPr lang="en-US" noProof="0" dirty="0"/>
          </a:p>
        </p:txBody>
      </p:sp>
    </p:spTree>
    <p:extLst>
      <p:ext uri="{BB962C8B-B14F-4D97-AF65-F5344CB8AC3E}">
        <p14:creationId xmlns:p14="http://schemas.microsoft.com/office/powerpoint/2010/main" val="637820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bwMode="white">
          <a:xfrm>
            <a:off x="447817" y="5141974"/>
            <a:ext cx="11290860" cy="1258827"/>
          </a:xfrm>
          <a:prstGeom prst="rect">
            <a:avLst/>
          </a:prstGeom>
          <a:gradFill flip="none" rotWithShape="1">
            <a:gsLst>
              <a:gs pos="100000">
                <a:srgbClr val="903163"/>
              </a:gs>
              <a:gs pos="60000">
                <a:schemeClr val="accent1">
                  <a:lumMod val="95000"/>
                  <a:lumOff val="5000"/>
                </a:schemeClr>
              </a:gs>
              <a:gs pos="100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3B20C59B-4134-42ED-BEFA-FCBF7FC8D035}" type="datetime8">
              <a:rPr lang="en-US" noProof="0" smtClean="0"/>
              <a:pPr/>
              <a:t>8/7/2019 10:22 PM</a:t>
            </a:fld>
            <a:endParaRPr lang="en-US"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noProof="0" dirty="0"/>
              <a:t>ADD A FOOTER</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5C3056E-1632-4A65-A24F-3F10A1450A6E}" type="slidenum">
              <a:rPr lang="en-US" noProof="0" smtClean="0"/>
              <a:pPr/>
              <a:t>‹#›</a:t>
            </a:fld>
            <a:endParaRPr lang="en-US" noProof="0" dirty="0"/>
          </a:p>
        </p:txBody>
      </p:sp>
    </p:spTree>
    <p:extLst>
      <p:ext uri="{BB962C8B-B14F-4D97-AF65-F5344CB8AC3E}">
        <p14:creationId xmlns:p14="http://schemas.microsoft.com/office/powerpoint/2010/main" val="249244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smtClean="0"/>
              <a:t>Click to edit Master title style</a:t>
            </a:r>
            <a:endParaRPr lang="en-US" noProof="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CF0AE2A5-5D3B-4ECC-9A5D-868F6C887DEE}" type="datetime8">
              <a:rPr lang="en-US" noProof="0" smtClean="0"/>
              <a:t>8/7/2019 10:22 PM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C5C3056E-1632-4A65-A24F-3F10A1450A6E}" type="slidenum">
              <a:rPr lang="en-US" noProof="0" smtClean="0"/>
              <a:t>‹#›</a:t>
            </a:fld>
            <a:endParaRPr lang="en-US" noProof="0" dirty="0"/>
          </a:p>
        </p:txBody>
      </p:sp>
    </p:spTree>
    <p:extLst>
      <p:ext uri="{BB962C8B-B14F-4D97-AF65-F5344CB8AC3E}">
        <p14:creationId xmlns:p14="http://schemas.microsoft.com/office/powerpoint/2010/main" val="423696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p:nvSpPr>
          <p:cNvPr id="11" name="Rectangle 10"/>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677396" y="2023139"/>
            <a:ext cx="3198328" cy="536005"/>
          </a:xfrm>
        </p:spPr>
        <p:txBody>
          <a:bodyPr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581194" y="2714624"/>
            <a:ext cx="3378403"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p:cNvSpPr>
            <a:spLocks noGrp="1"/>
          </p:cNvSpPr>
          <p:nvPr>
            <p:ph type="dt" sz="half" idx="10"/>
          </p:nvPr>
        </p:nvSpPr>
        <p:spPr/>
        <p:txBody>
          <a:bodyPr/>
          <a:lstStyle>
            <a:lvl1pPr>
              <a:defRPr>
                <a:solidFill>
                  <a:srgbClr val="903163"/>
                </a:solidFill>
              </a:defRPr>
            </a:lvl1pPr>
          </a:lstStyle>
          <a:p>
            <a:fld id="{4551DAFA-20BD-4111-8F90-24432E23573D}" type="datetime8">
              <a:rPr lang="en-US" noProof="0" smtClean="0"/>
              <a:pPr/>
              <a:t>8/7/2019 10:22 PM</a:t>
            </a:fld>
            <a:endParaRPr lang="en-US" noProof="0" dirty="0"/>
          </a:p>
        </p:txBody>
      </p:sp>
      <p:sp>
        <p:nvSpPr>
          <p:cNvPr id="8" name="Footer Placeholder 7"/>
          <p:cNvSpPr>
            <a:spLocks noGrp="1"/>
          </p:cNvSpPr>
          <p:nvPr>
            <p:ph type="ftr" sz="quarter" idx="11"/>
          </p:nvPr>
        </p:nvSpPr>
        <p:spPr>
          <a:xfrm>
            <a:off x="581192" y="5951811"/>
            <a:ext cx="6917210" cy="365125"/>
          </a:xfrm>
        </p:spPr>
        <p:txBody>
          <a:bodyPr/>
          <a:lstStyle>
            <a:lvl1pPr>
              <a:defRPr>
                <a:solidFill>
                  <a:srgbClr val="903163"/>
                </a:solidFill>
              </a:defRPr>
            </a:lvl1pPr>
          </a:lstStyle>
          <a:p>
            <a:r>
              <a:rPr lang="en-US" noProof="0" dirty="0"/>
              <a:t>ADD A FOOTER</a:t>
            </a:r>
          </a:p>
        </p:txBody>
      </p:sp>
      <p:sp>
        <p:nvSpPr>
          <p:cNvPr id="23" name="Content Placeholder 3">
            <a:extLst>
              <a:ext uri="{FF2B5EF4-FFF2-40B4-BE49-F238E27FC236}">
                <a16:creationId xmlns:a16="http://schemas.microsoft.com/office/drawing/2014/main" xmlns="" id="{6D289ABA-BA71-41AF-AA30-58CB8F426F6C}"/>
              </a:ext>
            </a:extLst>
          </p:cNvPr>
          <p:cNvSpPr>
            <a:spLocks noGrp="1"/>
          </p:cNvSpPr>
          <p:nvPr>
            <p:ph sz="half" idx="15"/>
          </p:nvPr>
        </p:nvSpPr>
        <p:spPr>
          <a:xfrm>
            <a:off x="8145430" y="2714624"/>
            <a:ext cx="3378403"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9" name="Slide Number Placeholder 8"/>
          <p:cNvSpPr>
            <a:spLocks noGrp="1"/>
          </p:cNvSpPr>
          <p:nvPr>
            <p:ph type="sldNum" sz="quarter" idx="12"/>
          </p:nvPr>
        </p:nvSpPr>
        <p:spPr/>
        <p:txBody>
          <a:bodyPr/>
          <a:lstStyle>
            <a:lvl1pPr>
              <a:defRPr>
                <a:solidFill>
                  <a:srgbClr val="903163"/>
                </a:solidFill>
              </a:defRPr>
            </a:lvl1pPr>
          </a:lstStyle>
          <a:p>
            <a:fld id="{C5C3056E-1632-4A65-A24F-3F10A1450A6E}" type="slidenum">
              <a:rPr lang="en-US" noProof="0" smtClean="0"/>
              <a:pPr/>
              <a:t>‹#›</a:t>
            </a:fld>
            <a:endParaRPr lang="en-US" noProof="0" dirty="0"/>
          </a:p>
        </p:txBody>
      </p:sp>
      <p:sp>
        <p:nvSpPr>
          <p:cNvPr id="22" name="Content Placeholder 3">
            <a:extLst>
              <a:ext uri="{FF2B5EF4-FFF2-40B4-BE49-F238E27FC236}">
                <a16:creationId xmlns:a16="http://schemas.microsoft.com/office/drawing/2014/main" xmlns="" id="{C06DFC81-3912-4844-B25C-E1D7CBCD80A0}"/>
              </a:ext>
            </a:extLst>
          </p:cNvPr>
          <p:cNvSpPr>
            <a:spLocks noGrp="1"/>
          </p:cNvSpPr>
          <p:nvPr>
            <p:ph sz="half" idx="14"/>
          </p:nvPr>
        </p:nvSpPr>
        <p:spPr>
          <a:xfrm>
            <a:off x="4400414" y="2714624"/>
            <a:ext cx="3378403"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4" name="Text Placeholder 2">
            <a:extLst>
              <a:ext uri="{FF2B5EF4-FFF2-40B4-BE49-F238E27FC236}">
                <a16:creationId xmlns:a16="http://schemas.microsoft.com/office/drawing/2014/main" xmlns="" id="{11556C46-FD2A-4916-B30C-DB066CAEA471}"/>
              </a:ext>
            </a:extLst>
          </p:cNvPr>
          <p:cNvSpPr>
            <a:spLocks noGrp="1"/>
          </p:cNvSpPr>
          <p:nvPr>
            <p:ph type="body" idx="16"/>
          </p:nvPr>
        </p:nvSpPr>
        <p:spPr>
          <a:xfrm>
            <a:off x="8241852" y="2023139"/>
            <a:ext cx="3198328" cy="536005"/>
          </a:xfrm>
        </p:spPr>
        <p:txBody>
          <a:bodyPr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cxnSp>
        <p:nvCxnSpPr>
          <p:cNvPr id="19" name="Straight Connector 18">
            <a:extLst>
              <a:ext uri="{FF2B5EF4-FFF2-40B4-BE49-F238E27FC236}">
                <a16:creationId xmlns:a16="http://schemas.microsoft.com/office/drawing/2014/main" xmlns="" id="{E2328988-0888-4C1A-8F73-17D455B6F882}"/>
              </a:ext>
              <a:ext uri="{C183D7F6-B498-43B3-948B-1728B52AA6E4}">
                <adec:decorative xmlns:adec="http://schemas.microsoft.com/office/drawing/2017/decorative" xmlns="" val="1"/>
              </a:ext>
            </a:extLst>
          </p:cNvPr>
          <p:cNvCxnSpPr>
            <a:cxnSpLocks/>
          </p:cNvCxnSpPr>
          <p:nvPr userDrawn="1"/>
        </p:nvCxnSpPr>
        <p:spPr>
          <a:xfrm>
            <a:off x="4180115" y="2714625"/>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cxnSp>
        <p:nvCxnSpPr>
          <p:cNvPr id="20" name="Straight Connector 19">
            <a:extLst>
              <a:ext uri="{FF2B5EF4-FFF2-40B4-BE49-F238E27FC236}">
                <a16:creationId xmlns:a16="http://schemas.microsoft.com/office/drawing/2014/main" xmlns="" id="{D81892BA-72AB-4029-BF58-4D6F90C43628}"/>
              </a:ext>
              <a:ext uri="{C183D7F6-B498-43B3-948B-1728B52AA6E4}">
                <adec:decorative xmlns:adec="http://schemas.microsoft.com/office/drawing/2017/decorative" xmlns="" val="1"/>
              </a:ext>
            </a:extLst>
          </p:cNvPr>
          <p:cNvCxnSpPr>
            <a:cxnSpLocks/>
          </p:cNvCxnSpPr>
          <p:nvPr userDrawn="1"/>
        </p:nvCxnSpPr>
        <p:spPr>
          <a:xfrm>
            <a:off x="7962123" y="2714625"/>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sp>
        <p:nvSpPr>
          <p:cNvPr id="21" name="Text Placeholder 2">
            <a:extLst>
              <a:ext uri="{FF2B5EF4-FFF2-40B4-BE49-F238E27FC236}">
                <a16:creationId xmlns:a16="http://schemas.microsoft.com/office/drawing/2014/main" xmlns="" id="{8E232301-6803-418F-8637-ABBAC64416DA}"/>
              </a:ext>
            </a:extLst>
          </p:cNvPr>
          <p:cNvSpPr>
            <a:spLocks noGrp="1"/>
          </p:cNvSpPr>
          <p:nvPr>
            <p:ph type="body" idx="13"/>
          </p:nvPr>
        </p:nvSpPr>
        <p:spPr>
          <a:xfrm>
            <a:off x="4496836" y="2023139"/>
            <a:ext cx="3198328" cy="536005"/>
          </a:xfrm>
        </p:spPr>
        <p:txBody>
          <a:bodyPr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Tree>
    <p:extLst>
      <p:ext uri="{BB962C8B-B14F-4D97-AF65-F5344CB8AC3E}">
        <p14:creationId xmlns:p14="http://schemas.microsoft.com/office/powerpoint/2010/main" val="57119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581193" y="2250892"/>
            <a:ext cx="5393102" cy="536005"/>
          </a:xfrm>
        </p:spPr>
        <p:txBody>
          <a:bodyPr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4"/>
          <p:cNvSpPr>
            <a:spLocks noGrp="1"/>
          </p:cNvSpPr>
          <p:nvPr>
            <p:ph type="body" sz="quarter" idx="3"/>
          </p:nvPr>
        </p:nvSpPr>
        <p:spPr>
          <a:xfrm>
            <a:off x="6217707" y="2250892"/>
            <a:ext cx="5393102" cy="553373"/>
          </a:xfrm>
        </p:spPr>
        <p:txBody>
          <a:bodyPr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p:cNvSpPr>
            <a:spLocks noGrp="1"/>
          </p:cNvSpPr>
          <p:nvPr>
            <p:ph type="dt" sz="half" idx="10"/>
          </p:nvPr>
        </p:nvSpPr>
        <p:spPr/>
        <p:txBody>
          <a:bodyPr/>
          <a:lstStyle>
            <a:lvl1pPr>
              <a:defRPr>
                <a:solidFill>
                  <a:srgbClr val="903163"/>
                </a:solidFill>
              </a:defRPr>
            </a:lvl1pPr>
          </a:lstStyle>
          <a:p>
            <a:fld id="{4551DAFA-20BD-4111-8F90-24432E23573D}" type="datetime8">
              <a:rPr lang="en-US" noProof="0" smtClean="0"/>
              <a:pPr/>
              <a:t>8/7/2019 10:22 PM</a:t>
            </a:fld>
            <a:endParaRPr lang="en-US" noProof="0" dirty="0"/>
          </a:p>
        </p:txBody>
      </p:sp>
      <p:sp>
        <p:nvSpPr>
          <p:cNvPr id="8" name="Footer Placeholder 7"/>
          <p:cNvSpPr>
            <a:spLocks noGrp="1"/>
          </p:cNvSpPr>
          <p:nvPr>
            <p:ph type="ftr" sz="quarter" idx="11"/>
          </p:nvPr>
        </p:nvSpPr>
        <p:spPr/>
        <p:txBody>
          <a:bodyPr/>
          <a:lstStyle>
            <a:lvl1pPr>
              <a:defRPr>
                <a:solidFill>
                  <a:srgbClr val="903163"/>
                </a:solidFill>
              </a:defRPr>
            </a:lvl1pPr>
          </a:lstStyle>
          <a:p>
            <a:r>
              <a:rPr lang="en-US" noProof="0" dirty="0"/>
              <a:t>ADD A FOOTER</a:t>
            </a:r>
          </a:p>
        </p:txBody>
      </p:sp>
      <p:sp>
        <p:nvSpPr>
          <p:cNvPr id="9" name="Slide Number Placeholder 8"/>
          <p:cNvSpPr>
            <a:spLocks noGrp="1"/>
          </p:cNvSpPr>
          <p:nvPr>
            <p:ph type="sldNum" sz="quarter" idx="12"/>
          </p:nvPr>
        </p:nvSpPr>
        <p:spPr/>
        <p:txBody>
          <a:bodyPr/>
          <a:lstStyle>
            <a:lvl1pPr>
              <a:defRPr>
                <a:solidFill>
                  <a:srgbClr val="903163"/>
                </a:solidFill>
              </a:defRPr>
            </a:lvl1pPr>
          </a:lstStyle>
          <a:p>
            <a:fld id="{C5C3056E-1632-4A65-A24F-3F10A1450A6E}" type="slidenum">
              <a:rPr lang="en-US" noProof="0" smtClean="0"/>
              <a:pPr/>
              <a:t>‹#›</a:t>
            </a:fld>
            <a:endParaRPr lang="en-US" noProof="0" dirty="0"/>
          </a:p>
        </p:txBody>
      </p:sp>
    </p:spTree>
    <p:extLst>
      <p:ext uri="{BB962C8B-B14F-4D97-AF65-F5344CB8AC3E}">
        <p14:creationId xmlns:p14="http://schemas.microsoft.com/office/powerpoint/2010/main" val="2416690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a:spLocks noChangeAspect="1"/>
          </p:cNvSpPr>
          <p:nvPr/>
        </p:nvSpPr>
        <p:spPr bwMode="white">
          <a:xfrm>
            <a:off x="440683"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Date Placeholder 2"/>
          <p:cNvSpPr>
            <a:spLocks noGrp="1"/>
          </p:cNvSpPr>
          <p:nvPr>
            <p:ph type="dt" sz="half" idx="10"/>
          </p:nvPr>
        </p:nvSpPr>
        <p:spPr/>
        <p:txBody>
          <a:bodyPr/>
          <a:lstStyle/>
          <a:p>
            <a:fld id="{357A1812-3FD3-44A5-B738-8F3425664C1B}" type="datetime8">
              <a:rPr lang="en-US" noProof="0" smtClean="0"/>
              <a:t>8/7/2019 10:22 PM</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C5C3056E-1632-4A65-A24F-3F10A1450A6E}" type="slidenum">
              <a:rPr lang="en-US" noProof="0" smtClean="0"/>
              <a:t>‹#›</a:t>
            </a:fld>
            <a:endParaRPr lang="en-US" noProof="0" dirty="0"/>
          </a:p>
        </p:txBody>
      </p:sp>
      <p:sp>
        <p:nvSpPr>
          <p:cNvPr id="9" name="Title 1">
            <a:extLst>
              <a:ext uri="{FF2B5EF4-FFF2-40B4-BE49-F238E27FC236}">
                <a16:creationId xmlns:a16="http://schemas.microsoft.com/office/drawing/2014/main" xmlns="" id="{5CEC16FA-81A4-6F41-9FCE-6262A4533E5C}"/>
              </a:ext>
            </a:extLst>
          </p:cNvPr>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smtClean="0"/>
              <a:t>Click to edit Master title style</a:t>
            </a:r>
            <a:endParaRPr lang="en-US" noProof="0"/>
          </a:p>
        </p:txBody>
      </p:sp>
    </p:spTree>
    <p:extLst>
      <p:ext uri="{BB962C8B-B14F-4D97-AF65-F5344CB8AC3E}">
        <p14:creationId xmlns:p14="http://schemas.microsoft.com/office/powerpoint/2010/main" val="15454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903163"/>
                </a:solidFill>
              </a:defRPr>
            </a:lvl1pPr>
          </a:lstStyle>
          <a:p>
            <a:fld id="{E2E361C1-C0E3-47DF-8509-372F2F8B74E4}" type="datetime8">
              <a:rPr lang="en-US" noProof="0" smtClean="0"/>
              <a:pPr/>
              <a:t>8/7/2019 10:22 PM</a:t>
            </a:fld>
            <a:endParaRPr lang="en-US" noProof="0" dirty="0"/>
          </a:p>
        </p:txBody>
      </p:sp>
      <p:sp>
        <p:nvSpPr>
          <p:cNvPr id="3" name="Footer Placeholder 2"/>
          <p:cNvSpPr>
            <a:spLocks noGrp="1"/>
          </p:cNvSpPr>
          <p:nvPr>
            <p:ph type="ftr" sz="quarter" idx="11"/>
          </p:nvPr>
        </p:nvSpPr>
        <p:spPr/>
        <p:txBody>
          <a:bodyPr/>
          <a:lstStyle>
            <a:lvl1pPr>
              <a:defRPr>
                <a:solidFill>
                  <a:srgbClr val="903163"/>
                </a:solidFill>
              </a:defRPr>
            </a:lvl1pPr>
          </a:lstStyle>
          <a:p>
            <a:r>
              <a:rPr lang="en-US" noProof="0" dirty="0"/>
              <a:t>ADD A FOOTER</a:t>
            </a:r>
          </a:p>
        </p:txBody>
      </p:sp>
      <p:sp>
        <p:nvSpPr>
          <p:cNvPr id="4" name="Slide Number Placeholder 3"/>
          <p:cNvSpPr>
            <a:spLocks noGrp="1"/>
          </p:cNvSpPr>
          <p:nvPr>
            <p:ph type="sldNum" sz="quarter" idx="12"/>
          </p:nvPr>
        </p:nvSpPr>
        <p:spPr/>
        <p:txBody>
          <a:bodyPr/>
          <a:lstStyle>
            <a:lvl1pPr>
              <a:defRPr>
                <a:solidFill>
                  <a:srgbClr val="903163"/>
                </a:solidFill>
              </a:defRPr>
            </a:lvl1pPr>
          </a:lstStyle>
          <a:p>
            <a:fld id="{C5C3056E-1632-4A65-A24F-3F10A1450A6E}" type="slidenum">
              <a:rPr lang="en-US" noProof="0" smtClean="0"/>
              <a:pPr/>
              <a:t>‹#›</a:t>
            </a:fld>
            <a:endParaRPr lang="en-US" noProof="0" dirty="0"/>
          </a:p>
        </p:txBody>
      </p:sp>
      <p:sp>
        <p:nvSpPr>
          <p:cNvPr id="5" name="Title 4">
            <a:extLst>
              <a:ext uri="{FF2B5EF4-FFF2-40B4-BE49-F238E27FC236}">
                <a16:creationId xmlns:a16="http://schemas.microsoft.com/office/drawing/2014/main" xmlns="" id="{DFBB0525-CFF9-4A39-B5EA-579253994F60}"/>
              </a:ext>
            </a:extLst>
          </p:cNvPr>
          <p:cNvSpPr>
            <a:spLocks noGrp="1"/>
          </p:cNvSpPr>
          <p:nvPr>
            <p:ph type="title"/>
          </p:nvPr>
        </p:nvSpPr>
        <p:spPr/>
        <p:txBody>
          <a:bodyPr/>
          <a:lstStyle>
            <a:lvl1pPr>
              <a:defRPr>
                <a:solidFill>
                  <a:schemeClr val="tx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78586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0">
              <a:schemeClr val="bg1">
                <a:tint val="90000"/>
                <a:lumMod val="110000"/>
              </a:schemeClr>
            </a:gs>
            <a:gs pos="100000">
              <a:schemeClr val="accent4">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E4BA81B-A36E-46D5-918F-749D311F4B4A}" type="datetime8">
              <a:rPr lang="en-US" noProof="0" smtClean="0"/>
              <a:t>8/7/2019 10:22 PM</a:t>
            </a:fld>
            <a:endParaRPr lang="en-US" noProof="0"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noProof="0" dirty="0"/>
              <a:t>ADD A FOOTER</a:t>
            </a: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5C3056E-1632-4A65-A24F-3F10A1450A6E}" type="slidenum">
              <a:rPr lang="en-US" noProof="0" smtClean="0"/>
              <a:t>‹#›</a:t>
            </a:fld>
            <a:endParaRPr lang="en-US" noProof="0"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70731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73" r:id="rId7"/>
    <p:sldLayoutId id="2147483666" r:id="rId8"/>
    <p:sldLayoutId id="2147483667" r:id="rId9"/>
    <p:sldLayoutId id="2147483668" r:id="rId10"/>
    <p:sldLayoutId id="2147483669"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jpe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11" Type="http://schemas.openxmlformats.org/officeDocument/2006/relationships/image" Target="../media/image56.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 Id="rId14" Type="http://schemas.openxmlformats.org/officeDocument/2006/relationships/image" Target="../media/image59.jpeg"/></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accent4">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754115" y="3808445"/>
            <a:ext cx="6812925" cy="1069889"/>
          </a:xfrm>
        </p:spPr>
        <p:txBody>
          <a:bodyPr>
            <a:normAutofit/>
          </a:bodyPr>
          <a:lstStyle/>
          <a:p>
            <a:r>
              <a:rPr lang="en-US" dirty="0" smtClean="0">
                <a:solidFill>
                  <a:schemeClr val="tx1"/>
                </a:solidFill>
              </a:rPr>
              <a:t>Dr. Md. Sabur Khan, </a:t>
            </a:r>
          </a:p>
          <a:p>
            <a:r>
              <a:rPr lang="en-US" dirty="0" smtClean="0">
                <a:solidFill>
                  <a:schemeClr val="tx1"/>
                </a:solidFill>
              </a:rPr>
              <a:t>chairman, Daffodil international university</a:t>
            </a:r>
          </a:p>
          <a:p>
            <a:endParaRPr lang="en-US" dirty="0"/>
          </a:p>
        </p:txBody>
      </p:sp>
      <p:sp>
        <p:nvSpPr>
          <p:cNvPr id="7" name="Rectangle 6"/>
          <p:cNvSpPr/>
          <p:nvPr/>
        </p:nvSpPr>
        <p:spPr>
          <a:xfrm>
            <a:off x="5739183" y="898618"/>
            <a:ext cx="6452817" cy="992579"/>
          </a:xfrm>
          <a:prstGeom prst="rect">
            <a:avLst/>
          </a:prstGeom>
        </p:spPr>
        <p:txBody>
          <a:bodyPr wrap="square">
            <a:spAutoFit/>
          </a:bodyPr>
          <a:lstStyle/>
          <a:p>
            <a:endParaRPr lang="en-US" sz="1050" dirty="0">
              <a:solidFill>
                <a:srgbClr val="000000"/>
              </a:solidFill>
              <a:latin typeface="Calibri" panose="020F0502020204030204" pitchFamily="34" charset="0"/>
            </a:endParaRPr>
          </a:p>
          <a:p>
            <a:pPr algn="ctr"/>
            <a:r>
              <a:rPr lang="en-US" sz="1200" dirty="0">
                <a:solidFill>
                  <a:srgbClr val="000000"/>
                </a:solidFill>
                <a:latin typeface="Arial Narrow" panose="020B0606020202030204" pitchFamily="34" charset="0"/>
              </a:rPr>
              <a:t> </a:t>
            </a:r>
            <a:r>
              <a:rPr lang="en-US" sz="2400" b="1" dirty="0">
                <a:solidFill>
                  <a:srgbClr val="000000"/>
                </a:solidFill>
                <a:latin typeface="Arial Narrow" panose="020B0606020202030204" pitchFamily="34" charset="0"/>
              </a:rPr>
              <a:t>SUSTAINABLE EDUCATION MEETING 2019 </a:t>
            </a:r>
            <a:r>
              <a:rPr lang="en-US" sz="2400" b="1" dirty="0" smtClean="0">
                <a:solidFill>
                  <a:srgbClr val="000000"/>
                </a:solidFill>
                <a:latin typeface="Arial Narrow" panose="020B0606020202030204" pitchFamily="34" charset="0"/>
              </a:rPr>
              <a:t>(</a:t>
            </a:r>
            <a:r>
              <a:rPr lang="en-US" sz="2400" b="1" dirty="0">
                <a:solidFill>
                  <a:srgbClr val="000000"/>
                </a:solidFill>
                <a:latin typeface="Arial Narrow" panose="020B0606020202030204" pitchFamily="34" charset="0"/>
              </a:rPr>
              <a:t>SEM2019) </a:t>
            </a:r>
            <a:endParaRPr lang="en-US" sz="2400" dirty="0">
              <a:latin typeface="Arial Narrow" panose="020B0606020202030204" pitchFamily="34" charset="0"/>
            </a:endParaRPr>
          </a:p>
        </p:txBody>
      </p:sp>
      <p:sp>
        <p:nvSpPr>
          <p:cNvPr id="8" name="Rectangle 7"/>
          <p:cNvSpPr/>
          <p:nvPr/>
        </p:nvSpPr>
        <p:spPr>
          <a:xfrm>
            <a:off x="6825550" y="1916624"/>
            <a:ext cx="4468969" cy="892552"/>
          </a:xfrm>
          <a:prstGeom prst="rect">
            <a:avLst/>
          </a:prstGeom>
        </p:spPr>
        <p:txBody>
          <a:bodyPr wrap="square">
            <a:spAutoFit/>
          </a:bodyPr>
          <a:lstStyle/>
          <a:p>
            <a:endParaRPr lang="en-US" sz="1200" dirty="0">
              <a:solidFill>
                <a:srgbClr val="000000"/>
              </a:solidFill>
              <a:latin typeface="Calibri" panose="020F0502020204030204" pitchFamily="34" charset="0"/>
            </a:endParaRPr>
          </a:p>
          <a:p>
            <a:pPr algn="ctr"/>
            <a:r>
              <a:rPr lang="en-US" sz="1200" dirty="0">
                <a:solidFill>
                  <a:srgbClr val="000000"/>
                </a:solidFill>
                <a:latin typeface="Calibri" panose="020F0502020204030204" pitchFamily="34" charset="0"/>
              </a:rPr>
              <a:t> </a:t>
            </a:r>
            <a:r>
              <a:rPr lang="en-US" sz="2000" dirty="0">
                <a:solidFill>
                  <a:srgbClr val="000000"/>
                </a:solidFill>
              </a:rPr>
              <a:t>September 2019 </a:t>
            </a:r>
          </a:p>
          <a:p>
            <a:pPr algn="ctr"/>
            <a:r>
              <a:rPr lang="en-US" sz="2000" dirty="0">
                <a:solidFill>
                  <a:srgbClr val="000000"/>
                </a:solidFill>
              </a:rPr>
              <a:t>Wednesday 25, Thursday 26 &amp; Friday 27</a:t>
            </a:r>
            <a:r>
              <a:rPr lang="en-US" sz="2000" b="1" dirty="0">
                <a:solidFill>
                  <a:srgbClr val="000000"/>
                </a:solidFill>
              </a:rPr>
              <a:t> </a:t>
            </a:r>
            <a:endParaRPr lang="en-US" sz="20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392" y="4878334"/>
            <a:ext cx="3898372" cy="1033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436" y="502356"/>
            <a:ext cx="5999911" cy="2884046"/>
          </a:xfrm>
          <a:prstGeom prst="rect">
            <a:avLst/>
          </a:prstGeom>
        </p:spPr>
      </p:pic>
    </p:spTree>
    <p:extLst>
      <p:ext uri="{BB962C8B-B14F-4D97-AF65-F5344CB8AC3E}">
        <p14:creationId xmlns:p14="http://schemas.microsoft.com/office/powerpoint/2010/main" val="18060378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solidFill>
                  <a:schemeClr val="tx1"/>
                </a:solidFill>
              </a:rPr>
              <a:t>Education Policy 2010</a:t>
            </a:r>
          </a:p>
          <a:p>
            <a:r>
              <a:rPr lang="en-US" dirty="0">
                <a:solidFill>
                  <a:schemeClr val="tx1"/>
                </a:solidFill>
              </a:rPr>
              <a:t>UGC Act 1973 (amended in 1978)</a:t>
            </a:r>
          </a:p>
          <a:p>
            <a:r>
              <a:rPr lang="en-US" dirty="0">
                <a:solidFill>
                  <a:schemeClr val="tx1"/>
                </a:solidFill>
              </a:rPr>
              <a:t>Private University Act 2010</a:t>
            </a:r>
          </a:p>
          <a:p>
            <a:r>
              <a:rPr lang="en-US" dirty="0">
                <a:solidFill>
                  <a:schemeClr val="tx1"/>
                </a:solidFill>
              </a:rPr>
              <a:t>Master plan for ICT in Education 2012-2021</a:t>
            </a:r>
          </a:p>
          <a:p>
            <a:r>
              <a:rPr lang="en-US" dirty="0">
                <a:solidFill>
                  <a:schemeClr val="tx1"/>
                </a:solidFill>
              </a:rPr>
              <a:t>Mohammad </a:t>
            </a:r>
            <a:r>
              <a:rPr lang="en-US" dirty="0" err="1">
                <a:solidFill>
                  <a:schemeClr val="tx1"/>
                </a:solidFill>
              </a:rPr>
              <a:t>Moniruzzaman</a:t>
            </a:r>
            <a:r>
              <a:rPr lang="en-US" dirty="0">
                <a:solidFill>
                  <a:schemeClr val="tx1"/>
                </a:solidFill>
              </a:rPr>
              <a:t> Mia Commission-2003</a:t>
            </a:r>
          </a:p>
          <a:p>
            <a:r>
              <a:rPr lang="en-US" dirty="0">
                <a:solidFill>
                  <a:schemeClr val="tx1"/>
                </a:solidFill>
              </a:rPr>
              <a:t>Dr. M.A. Bari Commission-2002</a:t>
            </a:r>
          </a:p>
          <a:p>
            <a:r>
              <a:rPr lang="en-US" dirty="0" err="1">
                <a:solidFill>
                  <a:schemeClr val="tx1"/>
                </a:solidFill>
              </a:rPr>
              <a:t>Shamsul</a:t>
            </a:r>
            <a:r>
              <a:rPr lang="en-US" dirty="0">
                <a:solidFill>
                  <a:schemeClr val="tx1"/>
                </a:solidFill>
              </a:rPr>
              <a:t> </a:t>
            </a:r>
            <a:r>
              <a:rPr lang="en-US" dirty="0" err="1">
                <a:solidFill>
                  <a:schemeClr val="tx1"/>
                </a:solidFill>
              </a:rPr>
              <a:t>Haque</a:t>
            </a:r>
            <a:r>
              <a:rPr lang="en-US" dirty="0">
                <a:solidFill>
                  <a:schemeClr val="tx1"/>
                </a:solidFill>
              </a:rPr>
              <a:t> Education Committee- 1997</a:t>
            </a:r>
          </a:p>
          <a:p>
            <a:r>
              <a:rPr lang="en-US" dirty="0" err="1">
                <a:solidFill>
                  <a:schemeClr val="tx1"/>
                </a:solidFill>
              </a:rPr>
              <a:t>Mofiz</a:t>
            </a:r>
            <a:r>
              <a:rPr lang="en-US" dirty="0">
                <a:solidFill>
                  <a:schemeClr val="tx1"/>
                </a:solidFill>
              </a:rPr>
              <a:t> Uddin Education Commission-1988</a:t>
            </a:r>
          </a:p>
          <a:p>
            <a:r>
              <a:rPr lang="en-US" dirty="0" err="1">
                <a:solidFill>
                  <a:schemeClr val="tx1"/>
                </a:solidFill>
              </a:rPr>
              <a:t>Qudrat</a:t>
            </a:r>
            <a:r>
              <a:rPr lang="en-US" dirty="0">
                <a:solidFill>
                  <a:schemeClr val="tx1"/>
                </a:solidFill>
              </a:rPr>
              <a:t>-e-</a:t>
            </a:r>
            <a:r>
              <a:rPr lang="en-US" dirty="0" err="1">
                <a:solidFill>
                  <a:schemeClr val="tx1"/>
                </a:solidFill>
              </a:rPr>
              <a:t>Khuda</a:t>
            </a:r>
            <a:r>
              <a:rPr lang="en-US" dirty="0">
                <a:solidFill>
                  <a:schemeClr val="tx1"/>
                </a:solidFill>
              </a:rPr>
              <a:t> Education Commission-1972</a:t>
            </a:r>
          </a:p>
          <a:p>
            <a:endParaRPr lang="en-US" dirty="0"/>
          </a:p>
        </p:txBody>
      </p:sp>
      <p:sp>
        <p:nvSpPr>
          <p:cNvPr id="3" name="Title 2"/>
          <p:cNvSpPr>
            <a:spLocks noGrp="1"/>
          </p:cNvSpPr>
          <p:nvPr>
            <p:ph type="title"/>
          </p:nvPr>
        </p:nvSpPr>
        <p:spPr/>
        <p:txBody>
          <a:bodyPr>
            <a:normAutofit fontScale="90000"/>
          </a:bodyPr>
          <a:lstStyle/>
          <a:p>
            <a:r>
              <a:rPr lang="en-US" dirty="0" smtClean="0"/>
              <a:t>Acts, Policies </a:t>
            </a:r>
            <a:r>
              <a:rPr lang="en-US" dirty="0"/>
              <a:t>and Commissions for Higher Education in Bangladesh </a:t>
            </a:r>
          </a:p>
        </p:txBody>
      </p:sp>
    </p:spTree>
    <p:extLst>
      <p:ext uri="{BB962C8B-B14F-4D97-AF65-F5344CB8AC3E}">
        <p14:creationId xmlns:p14="http://schemas.microsoft.com/office/powerpoint/2010/main" val="1802644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University Grants Commission of Bangladesh </a:t>
            </a:r>
          </a:p>
        </p:txBody>
      </p:sp>
      <p:sp>
        <p:nvSpPr>
          <p:cNvPr id="5" name="Content Placeholder 2"/>
          <p:cNvSpPr>
            <a:spLocks noGrp="1"/>
          </p:cNvSpPr>
          <p:nvPr>
            <p:ph idx="1"/>
          </p:nvPr>
        </p:nvSpPr>
        <p:spPr>
          <a:xfrm>
            <a:off x="581193" y="2852377"/>
            <a:ext cx="4655455" cy="3251916"/>
          </a:xfrm>
          <a:ln w="28575">
            <a:solidFill>
              <a:srgbClr val="FF0000"/>
            </a:solidFill>
          </a:ln>
        </p:spPr>
        <p:txBody>
          <a:bodyPr/>
          <a:lstStyle/>
          <a:p>
            <a:pPr marL="0" indent="0" algn="just">
              <a:buNone/>
            </a:pPr>
            <a:r>
              <a:rPr lang="en-US" dirty="0"/>
              <a:t>The University Grants Commission (UGC) of Bangladesh was established under the President’s Order (</a:t>
            </a:r>
            <a:r>
              <a:rPr lang="en-US" dirty="0" smtClean="0"/>
              <a:t>P.O.) </a:t>
            </a:r>
            <a:r>
              <a:rPr lang="en-US" dirty="0"/>
              <a:t>No. 10 of 1973. The UGC is the apex and statutory body of the universities of Bangladesh. The main objectives of instituting the UGC were to (a) promote and coordinate university education; (b) monitor and maintain the standard of university education; (c) assess the needs in terms of funding for the Public Universities; and (d) advise the Government on various issues related to higher education and research in Bangladesh. </a:t>
            </a:r>
          </a:p>
        </p:txBody>
      </p:sp>
      <p:sp>
        <p:nvSpPr>
          <p:cNvPr id="6" name="Rectangle 5"/>
          <p:cNvSpPr/>
          <p:nvPr/>
        </p:nvSpPr>
        <p:spPr>
          <a:xfrm>
            <a:off x="7599189" y="3431926"/>
            <a:ext cx="4061898" cy="1754326"/>
          </a:xfrm>
          <a:prstGeom prst="rect">
            <a:avLst/>
          </a:prstGeom>
          <a:ln w="28575">
            <a:solidFill>
              <a:srgbClr val="00B0F0"/>
            </a:solidFill>
          </a:ln>
        </p:spPr>
        <p:txBody>
          <a:bodyPr wrap="square">
            <a:spAutoFit/>
          </a:bodyPr>
          <a:lstStyle/>
          <a:p>
            <a:r>
              <a:rPr lang="en-US" dirty="0"/>
              <a:t>In Bangladesh higher education </a:t>
            </a:r>
            <a:r>
              <a:rPr lang="en-US" dirty="0" smtClean="0"/>
              <a:t>consists</a:t>
            </a:r>
          </a:p>
          <a:p>
            <a:r>
              <a:rPr lang="en-US" dirty="0" smtClean="0"/>
              <a:t>of </a:t>
            </a:r>
            <a:r>
              <a:rPr lang="en-US" dirty="0"/>
              <a:t>a </a:t>
            </a:r>
            <a:r>
              <a:rPr lang="en-US" b="1" dirty="0"/>
              <a:t>3 year pass-course </a:t>
            </a:r>
            <a:r>
              <a:rPr lang="en-US" dirty="0"/>
              <a:t>or a </a:t>
            </a:r>
            <a:r>
              <a:rPr lang="en-US" b="1" dirty="0"/>
              <a:t>4 year </a:t>
            </a:r>
            <a:r>
              <a:rPr lang="en-US" b="1" dirty="0" smtClean="0"/>
              <a:t>honors</a:t>
            </a:r>
          </a:p>
          <a:p>
            <a:r>
              <a:rPr lang="en-US" dirty="0" smtClean="0"/>
              <a:t>course </a:t>
            </a:r>
            <a:r>
              <a:rPr lang="en-US" dirty="0"/>
              <a:t>for the bachelor’s degree, </a:t>
            </a:r>
            <a:endParaRPr lang="en-US" dirty="0" smtClean="0"/>
          </a:p>
          <a:p>
            <a:pPr algn="just"/>
            <a:r>
              <a:rPr lang="en-US" dirty="0" smtClean="0"/>
              <a:t>followed </a:t>
            </a:r>
            <a:r>
              <a:rPr lang="en-US" dirty="0"/>
              <a:t>by a </a:t>
            </a:r>
            <a:r>
              <a:rPr lang="en-US" b="1" dirty="0"/>
              <a:t>two year Master’s </a:t>
            </a:r>
            <a:r>
              <a:rPr lang="en-US" dirty="0"/>
              <a:t>course </a:t>
            </a:r>
            <a:endParaRPr lang="en-US" dirty="0" smtClean="0"/>
          </a:p>
          <a:p>
            <a:r>
              <a:rPr lang="en-US" dirty="0" smtClean="0"/>
              <a:t>for </a:t>
            </a:r>
            <a:r>
              <a:rPr lang="en-US" dirty="0"/>
              <a:t>pass graduates and a </a:t>
            </a:r>
            <a:r>
              <a:rPr lang="en-US" b="1" dirty="0"/>
              <a:t>one-year Master’s</a:t>
            </a:r>
            <a:r>
              <a:rPr lang="en-US" dirty="0"/>
              <a:t> course for honors graduates.</a:t>
            </a:r>
          </a:p>
        </p:txBody>
      </p:sp>
      <p:pic>
        <p:nvPicPr>
          <p:cNvPr id="3078"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6648" y="3219717"/>
            <a:ext cx="2362541" cy="145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046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UGC (</a:t>
            </a:r>
            <a:r>
              <a:rPr lang="en-US" dirty="0" err="1" smtClean="0"/>
              <a:t>Contd</a:t>
            </a:r>
            <a:r>
              <a:rPr lang="en-US" dirty="0" smtClean="0"/>
              <a:t>….)</a:t>
            </a:r>
            <a:endParaRPr lang="en-US" dirty="0"/>
          </a:p>
        </p:txBody>
      </p:sp>
      <p:sp>
        <p:nvSpPr>
          <p:cNvPr id="4" name="Rectangle 3"/>
          <p:cNvSpPr/>
          <p:nvPr/>
        </p:nvSpPr>
        <p:spPr>
          <a:xfrm>
            <a:off x="316037" y="2282172"/>
            <a:ext cx="11294772" cy="3732304"/>
          </a:xfrm>
          <a:prstGeom prst="rect">
            <a:avLst/>
          </a:prstGeom>
        </p:spPr>
        <p:txBody>
          <a:bodyPr wrap="square">
            <a:spAutoFit/>
          </a:bodyPr>
          <a:lstStyle/>
          <a:p>
            <a:pPr marL="509588" indent="-225425" algn="just">
              <a:lnSpc>
                <a:spcPct val="110000"/>
              </a:lnSpc>
              <a:spcBef>
                <a:spcPts val="1000"/>
              </a:spcBef>
              <a:buFont typeface="Wingdings" pitchFamily="2" charset="2"/>
              <a:buChar char="§"/>
            </a:pPr>
            <a:r>
              <a:rPr lang="en-US" dirty="0"/>
              <a:t>At present there are </a:t>
            </a:r>
            <a:r>
              <a:rPr lang="en-US" dirty="0" smtClean="0"/>
              <a:t>43 </a:t>
            </a:r>
            <a:r>
              <a:rPr lang="en-US" dirty="0"/>
              <a:t>public universities </a:t>
            </a:r>
          </a:p>
          <a:p>
            <a:pPr marL="509588" indent="-225425" algn="just">
              <a:lnSpc>
                <a:spcPct val="110000"/>
              </a:lnSpc>
              <a:spcBef>
                <a:spcPts val="1000"/>
              </a:spcBef>
              <a:buFont typeface="Wingdings" pitchFamily="2" charset="2"/>
              <a:buChar char="§"/>
            </a:pPr>
            <a:r>
              <a:rPr lang="en-US" dirty="0" smtClean="0"/>
              <a:t> 103 </a:t>
            </a:r>
            <a:r>
              <a:rPr lang="en-US" dirty="0"/>
              <a:t>private universities</a:t>
            </a:r>
          </a:p>
          <a:p>
            <a:pPr marL="509588" indent="-225425" algn="just">
              <a:lnSpc>
                <a:spcPct val="110000"/>
              </a:lnSpc>
              <a:spcBef>
                <a:spcPts val="1000"/>
              </a:spcBef>
              <a:buFont typeface="Wingdings" pitchFamily="2" charset="2"/>
              <a:buChar char="§"/>
            </a:pPr>
            <a:r>
              <a:rPr lang="en-US" dirty="0"/>
              <a:t> 3 international universities</a:t>
            </a:r>
          </a:p>
          <a:p>
            <a:pPr marL="509588" indent="-225425" algn="just">
              <a:lnSpc>
                <a:spcPct val="110000"/>
              </a:lnSpc>
              <a:spcBef>
                <a:spcPts val="1000"/>
              </a:spcBef>
              <a:buFont typeface="Wingdings" pitchFamily="2" charset="2"/>
              <a:buChar char="§"/>
            </a:pPr>
            <a:r>
              <a:rPr lang="en-US" dirty="0"/>
              <a:t>Universities in Bangladesh are autonomous bodies administered by statutory bodies such as Syndicate, Senate, Academic Council, etc. in accordance with provisions laid down in their respective Acts. </a:t>
            </a:r>
          </a:p>
          <a:p>
            <a:pPr marL="509588" indent="-225425" algn="just">
              <a:lnSpc>
                <a:spcPct val="110000"/>
              </a:lnSpc>
              <a:spcBef>
                <a:spcPts val="1000"/>
              </a:spcBef>
              <a:buFont typeface="Wingdings" pitchFamily="2" charset="2"/>
              <a:buChar char="§"/>
            </a:pPr>
            <a:r>
              <a:rPr lang="en-US" dirty="0"/>
              <a:t>The number of universities both public and private has increased significantly</a:t>
            </a:r>
          </a:p>
          <a:p>
            <a:pPr marL="509588" indent="-225425" algn="just">
              <a:lnSpc>
                <a:spcPct val="110000"/>
              </a:lnSpc>
              <a:spcBef>
                <a:spcPts val="1000"/>
              </a:spcBef>
              <a:buFont typeface="Wingdings" pitchFamily="2" charset="2"/>
              <a:buChar char="§"/>
            </a:pPr>
            <a:r>
              <a:rPr lang="en-US" dirty="0"/>
              <a:t>Enrollment rate of students has increased positively</a:t>
            </a:r>
          </a:p>
          <a:p>
            <a:pPr marL="509588" indent="-225425" algn="just">
              <a:lnSpc>
                <a:spcPct val="110000"/>
              </a:lnSpc>
              <a:spcBef>
                <a:spcPts val="1000"/>
              </a:spcBef>
              <a:buFont typeface="Wingdings" pitchFamily="2" charset="2"/>
              <a:buChar char="§"/>
            </a:pPr>
            <a:r>
              <a:rPr lang="en-US" dirty="0"/>
              <a:t>Teachers in the universities have better academic qualifications now than before.</a:t>
            </a:r>
          </a:p>
          <a:p>
            <a:pPr marL="509588" indent="-225425" algn="just">
              <a:lnSpc>
                <a:spcPct val="110000"/>
              </a:lnSpc>
              <a:spcBef>
                <a:spcPts val="1000"/>
              </a:spcBef>
              <a:buFont typeface="Wingdings" pitchFamily="2" charset="2"/>
              <a:buChar char="§"/>
            </a:pPr>
            <a:r>
              <a:rPr lang="en-US" dirty="0"/>
              <a:t>More publications are being made by academicians now than before</a:t>
            </a:r>
          </a:p>
        </p:txBody>
      </p:sp>
    </p:spTree>
    <p:extLst>
      <p:ext uri="{BB962C8B-B14F-4D97-AF65-F5344CB8AC3E}">
        <p14:creationId xmlns:p14="http://schemas.microsoft.com/office/powerpoint/2010/main" val="856285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Challenges of Higher Education in Bangladesh </a:t>
            </a:r>
          </a:p>
        </p:txBody>
      </p:sp>
      <p:sp>
        <p:nvSpPr>
          <p:cNvPr id="4" name="Rectangle 3"/>
          <p:cNvSpPr/>
          <p:nvPr/>
        </p:nvSpPr>
        <p:spPr>
          <a:xfrm>
            <a:off x="429297" y="2012538"/>
            <a:ext cx="11333408" cy="4293483"/>
          </a:xfrm>
          <a:prstGeom prst="rect">
            <a:avLst/>
          </a:prstGeom>
        </p:spPr>
        <p:txBody>
          <a:bodyPr wrap="square">
            <a:spAutoFit/>
          </a:bodyPr>
          <a:lstStyle/>
          <a:p>
            <a:pPr marL="630238" indent="-549275">
              <a:lnSpc>
                <a:spcPct val="110000"/>
              </a:lnSpc>
              <a:spcBef>
                <a:spcPts val="1000"/>
              </a:spcBef>
              <a:buFont typeface="Wingdings" pitchFamily="2" charset="2"/>
              <a:buChar char="q"/>
            </a:pPr>
            <a:r>
              <a:rPr lang="en-US" b="1" dirty="0"/>
              <a:t>Seat limitation </a:t>
            </a:r>
            <a:r>
              <a:rPr lang="en-US" dirty="0"/>
              <a:t>compared to number of students who pass HSC</a:t>
            </a:r>
          </a:p>
          <a:p>
            <a:pPr marL="630238" indent="-549275">
              <a:lnSpc>
                <a:spcPct val="110000"/>
              </a:lnSpc>
              <a:spcBef>
                <a:spcPts val="1000"/>
              </a:spcBef>
              <a:buFont typeface="Wingdings" pitchFamily="2" charset="2"/>
              <a:buChar char="q"/>
            </a:pPr>
            <a:r>
              <a:rPr lang="en-US" dirty="0"/>
              <a:t>Assurance of </a:t>
            </a:r>
            <a:r>
              <a:rPr lang="en-US" b="1" dirty="0"/>
              <a:t>quality education</a:t>
            </a:r>
            <a:r>
              <a:rPr lang="en-US" dirty="0"/>
              <a:t>, rather than scoring just quantity</a:t>
            </a:r>
          </a:p>
          <a:p>
            <a:pPr marL="630238" indent="-549275">
              <a:lnSpc>
                <a:spcPct val="110000"/>
              </a:lnSpc>
              <a:spcBef>
                <a:spcPts val="1000"/>
              </a:spcBef>
              <a:buFont typeface="Wingdings" pitchFamily="2" charset="2"/>
              <a:buChar char="q"/>
            </a:pPr>
            <a:r>
              <a:rPr lang="en-US" dirty="0"/>
              <a:t>Establishing the principles of </a:t>
            </a:r>
            <a:r>
              <a:rPr lang="en-US" b="1" dirty="0"/>
              <a:t>good governance</a:t>
            </a:r>
          </a:p>
          <a:p>
            <a:pPr marL="630238" indent="-549275">
              <a:lnSpc>
                <a:spcPct val="110000"/>
              </a:lnSpc>
              <a:spcBef>
                <a:spcPts val="1000"/>
              </a:spcBef>
              <a:buFont typeface="Wingdings" pitchFamily="2" charset="2"/>
              <a:buChar char="q"/>
            </a:pPr>
            <a:r>
              <a:rPr lang="en-US" b="1" dirty="0"/>
              <a:t>Traditionalism </a:t>
            </a:r>
            <a:r>
              <a:rPr lang="en-US" dirty="0"/>
              <a:t>without having any significant relevance to the national needs</a:t>
            </a:r>
          </a:p>
          <a:p>
            <a:pPr marL="630238" indent="-549275">
              <a:lnSpc>
                <a:spcPct val="110000"/>
              </a:lnSpc>
              <a:spcBef>
                <a:spcPts val="1000"/>
              </a:spcBef>
              <a:buFont typeface="Wingdings" pitchFamily="2" charset="2"/>
              <a:buChar char="q"/>
            </a:pPr>
            <a:r>
              <a:rPr lang="en-US" dirty="0"/>
              <a:t>Lack of </a:t>
            </a:r>
            <a:r>
              <a:rPr lang="en-US" b="1" dirty="0"/>
              <a:t>industry- academia alliance</a:t>
            </a:r>
          </a:p>
          <a:p>
            <a:pPr marL="630238" indent="-549275">
              <a:lnSpc>
                <a:spcPct val="110000"/>
              </a:lnSpc>
              <a:spcBef>
                <a:spcPts val="1000"/>
              </a:spcBef>
              <a:buFont typeface="Wingdings" pitchFamily="2" charset="2"/>
              <a:buChar char="q"/>
            </a:pPr>
            <a:r>
              <a:rPr lang="en-US" dirty="0"/>
              <a:t>Inadequate </a:t>
            </a:r>
            <a:r>
              <a:rPr lang="en-US" b="1" dirty="0"/>
              <a:t>Financing Facility</a:t>
            </a:r>
          </a:p>
          <a:p>
            <a:pPr marL="630238" indent="-549275">
              <a:lnSpc>
                <a:spcPct val="110000"/>
              </a:lnSpc>
              <a:spcBef>
                <a:spcPts val="1000"/>
              </a:spcBef>
              <a:buFont typeface="Wingdings" pitchFamily="2" charset="2"/>
              <a:buChar char="q"/>
            </a:pPr>
            <a:r>
              <a:rPr lang="en-US" dirty="0"/>
              <a:t>Inadequate </a:t>
            </a:r>
            <a:r>
              <a:rPr lang="en-US" b="1" dirty="0"/>
              <a:t>laboratory and library facilities </a:t>
            </a:r>
          </a:p>
          <a:p>
            <a:pPr marL="630238" indent="-549275">
              <a:lnSpc>
                <a:spcPct val="110000"/>
              </a:lnSpc>
              <a:spcBef>
                <a:spcPts val="1000"/>
              </a:spcBef>
              <a:buFont typeface="Wingdings" pitchFamily="2" charset="2"/>
              <a:buChar char="q"/>
            </a:pPr>
            <a:r>
              <a:rPr lang="en-US" dirty="0"/>
              <a:t>Absence of </a:t>
            </a:r>
            <a:r>
              <a:rPr lang="en-US" b="1" dirty="0"/>
              <a:t>co-curricular</a:t>
            </a:r>
            <a:r>
              <a:rPr lang="en-US" dirty="0"/>
              <a:t> and </a:t>
            </a:r>
            <a:r>
              <a:rPr lang="en-US" b="1" dirty="0"/>
              <a:t>extra-curricular</a:t>
            </a:r>
            <a:r>
              <a:rPr lang="en-US" dirty="0"/>
              <a:t> activities</a:t>
            </a:r>
          </a:p>
          <a:p>
            <a:pPr marL="630238" indent="-549275">
              <a:lnSpc>
                <a:spcPct val="110000"/>
              </a:lnSpc>
              <a:spcBef>
                <a:spcPts val="1000"/>
              </a:spcBef>
              <a:buFont typeface="Wingdings" pitchFamily="2" charset="2"/>
              <a:buChar char="q"/>
            </a:pPr>
            <a:r>
              <a:rPr lang="en-US" b="1" dirty="0"/>
              <a:t>Drop out </a:t>
            </a:r>
            <a:r>
              <a:rPr lang="en-US" dirty="0"/>
              <a:t>students</a:t>
            </a:r>
          </a:p>
          <a:p>
            <a:pPr marL="630238" indent="-549275">
              <a:lnSpc>
                <a:spcPct val="110000"/>
              </a:lnSpc>
              <a:spcBef>
                <a:spcPts val="1000"/>
              </a:spcBef>
              <a:buFont typeface="Wingdings" pitchFamily="2" charset="2"/>
              <a:buChar char="q"/>
            </a:pPr>
            <a:r>
              <a:rPr lang="en-US" b="1" dirty="0"/>
              <a:t>Brain </a:t>
            </a:r>
            <a:r>
              <a:rPr lang="en-US" b="1" dirty="0" smtClean="0"/>
              <a:t>drain</a:t>
            </a:r>
            <a:endParaRPr lang="en-US" b="1" dirty="0"/>
          </a:p>
        </p:txBody>
      </p:sp>
    </p:spTree>
    <p:extLst>
      <p:ext uri="{BB962C8B-B14F-4D97-AF65-F5344CB8AC3E}">
        <p14:creationId xmlns:p14="http://schemas.microsoft.com/office/powerpoint/2010/main" val="1862303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Supports </a:t>
            </a:r>
            <a:r>
              <a:rPr lang="en-US" dirty="0"/>
              <a:t>needed</a:t>
            </a:r>
          </a:p>
        </p:txBody>
      </p:sp>
      <p:sp>
        <p:nvSpPr>
          <p:cNvPr id="4" name="Rectangle 3"/>
          <p:cNvSpPr/>
          <p:nvPr/>
        </p:nvSpPr>
        <p:spPr>
          <a:xfrm>
            <a:off x="581192" y="2282866"/>
            <a:ext cx="11175073" cy="3826689"/>
          </a:xfrm>
          <a:prstGeom prst="rect">
            <a:avLst/>
          </a:prstGeom>
        </p:spPr>
        <p:txBody>
          <a:bodyPr wrap="square">
            <a:spAutoFit/>
          </a:bodyPr>
          <a:lstStyle/>
          <a:p>
            <a:pPr>
              <a:lnSpc>
                <a:spcPct val="120000"/>
              </a:lnSpc>
              <a:spcBef>
                <a:spcPts val="800"/>
              </a:spcBef>
              <a:buFont typeface="Wingdings" pitchFamily="2" charset="2"/>
              <a:buChar char="§"/>
            </a:pPr>
            <a:r>
              <a:rPr lang="en-US" dirty="0"/>
              <a:t>Large numbers of post-secondary </a:t>
            </a:r>
            <a:r>
              <a:rPr lang="en-US" b="1" dirty="0"/>
              <a:t>technical institutions </a:t>
            </a:r>
            <a:r>
              <a:rPr lang="en-US" dirty="0"/>
              <a:t>need to be established to produce sufficient numbers of professionals. </a:t>
            </a:r>
          </a:p>
          <a:p>
            <a:pPr>
              <a:lnSpc>
                <a:spcPct val="120000"/>
              </a:lnSpc>
              <a:spcBef>
                <a:spcPts val="800"/>
              </a:spcBef>
              <a:buFont typeface="Wingdings" pitchFamily="2" charset="2"/>
              <a:buChar char="§"/>
            </a:pPr>
            <a:r>
              <a:rPr lang="en-US" dirty="0"/>
              <a:t>The </a:t>
            </a:r>
            <a:r>
              <a:rPr lang="en-US" b="1" dirty="0"/>
              <a:t>curriculum of higher education </a:t>
            </a:r>
            <a:r>
              <a:rPr lang="en-US" dirty="0"/>
              <a:t>should be regularly updated so that it can incorporate the contributions </a:t>
            </a:r>
            <a:r>
              <a:rPr lang="en-US" b="1" dirty="0"/>
              <a:t>of modern knowledge and research and make its standard acceptable to the outside world.</a:t>
            </a:r>
            <a:r>
              <a:rPr lang="en-US" dirty="0"/>
              <a:t> </a:t>
            </a:r>
          </a:p>
          <a:p>
            <a:pPr>
              <a:lnSpc>
                <a:spcPct val="120000"/>
              </a:lnSpc>
              <a:spcBef>
                <a:spcPts val="800"/>
              </a:spcBef>
              <a:buFont typeface="Wingdings" pitchFamily="2" charset="2"/>
              <a:buChar char="§"/>
            </a:pPr>
            <a:r>
              <a:rPr lang="en-US" dirty="0"/>
              <a:t>There is an immediate need for </a:t>
            </a:r>
            <a:r>
              <a:rPr lang="en-US" b="1" dirty="0"/>
              <a:t>combining the academic component of the courses with applied component </a:t>
            </a:r>
            <a:r>
              <a:rPr lang="en-US" dirty="0"/>
              <a:t>suited to the work experience situation, i.e. industry-academia alliance. </a:t>
            </a:r>
          </a:p>
          <a:p>
            <a:pPr>
              <a:lnSpc>
                <a:spcPct val="120000"/>
              </a:lnSpc>
              <a:spcBef>
                <a:spcPts val="800"/>
              </a:spcBef>
              <a:buFont typeface="Wingdings" pitchFamily="2" charset="2"/>
              <a:buChar char="§"/>
            </a:pPr>
            <a:r>
              <a:rPr lang="en-US" dirty="0"/>
              <a:t>The teaching community must enrich themselves with the new developments to improve their competencies and quality and to cope with reformed curriculum.</a:t>
            </a:r>
          </a:p>
          <a:p>
            <a:pPr>
              <a:lnSpc>
                <a:spcPct val="120000"/>
              </a:lnSpc>
              <a:spcBef>
                <a:spcPts val="800"/>
              </a:spcBef>
              <a:buFont typeface="Wingdings" pitchFamily="2" charset="2"/>
              <a:buChar char="§"/>
            </a:pPr>
            <a:r>
              <a:rPr lang="en-US" dirty="0"/>
              <a:t>The role of the </a:t>
            </a:r>
            <a:r>
              <a:rPr lang="en-US" b="1" dirty="0"/>
              <a:t>Government Ministry, UGC and Donor agencies should be defined in a positive and synchronized way.</a:t>
            </a:r>
          </a:p>
        </p:txBody>
      </p:sp>
    </p:spTree>
    <p:extLst>
      <p:ext uri="{BB962C8B-B14F-4D97-AF65-F5344CB8AC3E}">
        <p14:creationId xmlns:p14="http://schemas.microsoft.com/office/powerpoint/2010/main" val="364960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Supports </a:t>
            </a:r>
            <a:r>
              <a:rPr lang="en-US" dirty="0" smtClean="0"/>
              <a:t>needed (</a:t>
            </a:r>
            <a:r>
              <a:rPr lang="en-US" dirty="0" err="1" smtClean="0"/>
              <a:t>contd</a:t>
            </a:r>
            <a:r>
              <a:rPr lang="en-US" dirty="0" smtClean="0"/>
              <a:t>)</a:t>
            </a:r>
            <a:endParaRPr lang="en-US" dirty="0"/>
          </a:p>
        </p:txBody>
      </p:sp>
      <p:sp>
        <p:nvSpPr>
          <p:cNvPr id="4" name="Rectangle 3"/>
          <p:cNvSpPr/>
          <p:nvPr/>
        </p:nvSpPr>
        <p:spPr>
          <a:xfrm>
            <a:off x="581193" y="2390336"/>
            <a:ext cx="10710929" cy="3970318"/>
          </a:xfrm>
          <a:prstGeom prst="rect">
            <a:avLst/>
          </a:prstGeom>
        </p:spPr>
        <p:txBody>
          <a:bodyPr wrap="square">
            <a:spAutoFit/>
          </a:bodyPr>
          <a:lstStyle/>
          <a:p>
            <a:pPr>
              <a:buFont typeface="Wingdings" pitchFamily="2" charset="2"/>
              <a:buChar char="§"/>
            </a:pPr>
            <a:r>
              <a:rPr lang="en-US" dirty="0"/>
              <a:t>Standard </a:t>
            </a:r>
            <a:r>
              <a:rPr lang="en-US" b="1" dirty="0"/>
              <a:t>teacher- student ratio </a:t>
            </a:r>
            <a:r>
              <a:rPr lang="en-US" dirty="0"/>
              <a:t>needs to be maintained</a:t>
            </a:r>
            <a:r>
              <a:rPr lang="en-US" dirty="0" smtClean="0"/>
              <a:t>.</a:t>
            </a:r>
          </a:p>
          <a:p>
            <a:endParaRPr lang="en-US" dirty="0"/>
          </a:p>
          <a:p>
            <a:pPr>
              <a:buFont typeface="Wingdings" pitchFamily="2" charset="2"/>
              <a:buChar char="§"/>
            </a:pPr>
            <a:r>
              <a:rPr lang="en-US" dirty="0"/>
              <a:t>There is need to </a:t>
            </a:r>
            <a:r>
              <a:rPr lang="en-US" b="1" dirty="0"/>
              <a:t>ensure availability of necessary infrastructural facilities </a:t>
            </a:r>
            <a:r>
              <a:rPr lang="en-US" dirty="0"/>
              <a:t>like well designed campus buildings,  class rooms well-equipped with computer terminals and power point facilities, completely digitized libraries, computer centers, laboratories for relevant disciplines,  auditoriums, cafeteria, recreation centers for students and faculties, playground, etc. that create academic atmosphere.   </a:t>
            </a:r>
            <a:endParaRPr lang="en-US" dirty="0" smtClean="0"/>
          </a:p>
          <a:p>
            <a:endParaRPr lang="en-US" dirty="0"/>
          </a:p>
          <a:p>
            <a:pPr>
              <a:buFont typeface="Wingdings" pitchFamily="2" charset="2"/>
              <a:buChar char="§"/>
            </a:pPr>
            <a:r>
              <a:rPr lang="en-US" b="1" dirty="0"/>
              <a:t>Research and publications </a:t>
            </a:r>
            <a:r>
              <a:rPr lang="en-US" dirty="0"/>
              <a:t>should be made compulsory for all teachers. </a:t>
            </a:r>
            <a:endParaRPr lang="en-US" dirty="0" smtClean="0"/>
          </a:p>
          <a:p>
            <a:endParaRPr lang="en-US" dirty="0"/>
          </a:p>
          <a:p>
            <a:pPr>
              <a:buFont typeface="Wingdings" pitchFamily="2" charset="2"/>
              <a:buChar char="§"/>
            </a:pPr>
            <a:r>
              <a:rPr lang="en-US" dirty="0"/>
              <a:t>All teachers should have a </a:t>
            </a:r>
            <a:r>
              <a:rPr lang="en-US" b="1" dirty="0"/>
              <a:t>computer terminal and a designated computer </a:t>
            </a:r>
            <a:r>
              <a:rPr lang="en-US" dirty="0"/>
              <a:t>equipped with latest internet facility and software necessary to do advanced research.  </a:t>
            </a:r>
            <a:endParaRPr lang="en-US" dirty="0" smtClean="0"/>
          </a:p>
          <a:p>
            <a:endParaRPr lang="en-US" dirty="0"/>
          </a:p>
          <a:p>
            <a:pPr>
              <a:buFont typeface="Wingdings" pitchFamily="2" charset="2"/>
              <a:buChar char="§"/>
            </a:pPr>
            <a:r>
              <a:rPr lang="en-US" b="1" dirty="0"/>
              <a:t>Institutionalized best management practices </a:t>
            </a:r>
            <a:r>
              <a:rPr lang="en-US" dirty="0"/>
              <a:t>and an over </a:t>
            </a:r>
            <a:r>
              <a:rPr lang="en-US" b="1" dirty="0"/>
              <a:t>arching good governance system</a:t>
            </a:r>
            <a:r>
              <a:rPr lang="en-US" dirty="0"/>
              <a:t> must be in place.</a:t>
            </a:r>
          </a:p>
        </p:txBody>
      </p:sp>
    </p:spTree>
    <p:extLst>
      <p:ext uri="{BB962C8B-B14F-4D97-AF65-F5344CB8AC3E}">
        <p14:creationId xmlns:p14="http://schemas.microsoft.com/office/powerpoint/2010/main" val="1791020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Private Universities in Bangladesh</a:t>
            </a:r>
          </a:p>
        </p:txBody>
      </p:sp>
      <p:sp>
        <p:nvSpPr>
          <p:cNvPr id="4" name="Rectangle 3"/>
          <p:cNvSpPr/>
          <p:nvPr/>
        </p:nvSpPr>
        <p:spPr>
          <a:xfrm>
            <a:off x="426647" y="2245707"/>
            <a:ext cx="11029616" cy="1754326"/>
          </a:xfrm>
          <a:prstGeom prst="rect">
            <a:avLst/>
          </a:prstGeom>
        </p:spPr>
        <p:txBody>
          <a:bodyPr wrap="square">
            <a:spAutoFit/>
          </a:bodyPr>
          <a:lstStyle/>
          <a:p>
            <a:pPr algn="just"/>
            <a:r>
              <a:rPr lang="en-US" dirty="0"/>
              <a:t>In the 1990s the government realized the need for setting up private universities as it was clear that the public universities in Bangladesh would not be able to meet the increasing demand for higher education. The government recognized and appreciated the initiatives taken, in the early nineties by a group of educationists to establish private universities. After due examination of their proposals, the government felt the necessity of enacting the legal framework under which private universities could work. As a result the National Parliament passed the Private University Act-1992. It was a milestone in the history of higher education in Bangladesh. </a:t>
            </a:r>
          </a:p>
        </p:txBody>
      </p:sp>
    </p:spTree>
    <p:extLst>
      <p:ext uri="{BB962C8B-B14F-4D97-AF65-F5344CB8AC3E}">
        <p14:creationId xmlns:p14="http://schemas.microsoft.com/office/powerpoint/2010/main" val="117331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Rational of introducing Private Universities</a:t>
            </a:r>
          </a:p>
        </p:txBody>
      </p:sp>
      <p:sp>
        <p:nvSpPr>
          <p:cNvPr id="4" name="Rectangle 3"/>
          <p:cNvSpPr/>
          <p:nvPr/>
        </p:nvSpPr>
        <p:spPr>
          <a:xfrm>
            <a:off x="746974" y="2419467"/>
            <a:ext cx="10109916" cy="3139321"/>
          </a:xfrm>
          <a:prstGeom prst="rect">
            <a:avLst/>
          </a:prstGeom>
        </p:spPr>
        <p:txBody>
          <a:bodyPr wrap="square">
            <a:spAutoFit/>
          </a:bodyPr>
          <a:lstStyle/>
          <a:p>
            <a:pPr marL="404813" indent="-404813">
              <a:buFont typeface="Wingdings" pitchFamily="2" charset="2"/>
              <a:buChar char="q"/>
            </a:pPr>
            <a:r>
              <a:rPr lang="en-US" dirty="0"/>
              <a:t>Private universities could be guided by the market related phenomena in providing higher education.</a:t>
            </a:r>
          </a:p>
          <a:p>
            <a:pPr marL="404813" indent="-404813">
              <a:buFont typeface="Wingdings" pitchFamily="2" charset="2"/>
              <a:buChar char="q"/>
            </a:pPr>
            <a:endParaRPr lang="en-US" dirty="0"/>
          </a:p>
          <a:p>
            <a:pPr marL="404813" indent="-404813">
              <a:buFont typeface="Wingdings" pitchFamily="2" charset="2"/>
              <a:buChar char="q"/>
            </a:pPr>
            <a:r>
              <a:rPr lang="en-US" dirty="0"/>
              <a:t>Higher education in the private sector can reduce the financial burden on the government</a:t>
            </a:r>
          </a:p>
          <a:p>
            <a:pPr marL="404813" indent="-404813">
              <a:buFont typeface="Wingdings" pitchFamily="2" charset="2"/>
              <a:buChar char="q"/>
            </a:pPr>
            <a:endParaRPr lang="en-US" dirty="0"/>
          </a:p>
          <a:p>
            <a:pPr marL="404813" indent="-404813">
              <a:buFont typeface="Wingdings" pitchFamily="2" charset="2"/>
              <a:buChar char="q"/>
            </a:pPr>
            <a:r>
              <a:rPr lang="en-US" dirty="0"/>
              <a:t>The condition of private sector answerability can help maintain academic schedules and avoid session jams</a:t>
            </a:r>
          </a:p>
          <a:p>
            <a:pPr marL="404813" indent="-404813">
              <a:buFont typeface="Wingdings" pitchFamily="2" charset="2"/>
              <a:buChar char="q"/>
            </a:pPr>
            <a:endParaRPr lang="en-US" dirty="0"/>
          </a:p>
          <a:p>
            <a:pPr marL="404813" indent="-404813">
              <a:buFont typeface="Wingdings" pitchFamily="2" charset="2"/>
              <a:buChar char="q"/>
            </a:pPr>
            <a:r>
              <a:rPr lang="en-US" dirty="0"/>
              <a:t>Private universities can also offer a better student-teacher ratio compared to public institutions. As a result, attendance, participation and evaluation of students can be more easily ensured and monitored.</a:t>
            </a:r>
          </a:p>
        </p:txBody>
      </p:sp>
    </p:spTree>
    <p:extLst>
      <p:ext uri="{BB962C8B-B14F-4D97-AF65-F5344CB8AC3E}">
        <p14:creationId xmlns:p14="http://schemas.microsoft.com/office/powerpoint/2010/main" val="2258703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Promoting Research and Innovation in Universities in Bangladesh</a:t>
            </a:r>
          </a:p>
        </p:txBody>
      </p:sp>
      <p:sp>
        <p:nvSpPr>
          <p:cNvPr id="5" name="Rectangle 4"/>
          <p:cNvSpPr/>
          <p:nvPr/>
        </p:nvSpPr>
        <p:spPr>
          <a:xfrm>
            <a:off x="581193" y="2274838"/>
            <a:ext cx="11029616" cy="1200329"/>
          </a:xfrm>
          <a:prstGeom prst="rect">
            <a:avLst/>
          </a:prstGeom>
        </p:spPr>
        <p:txBody>
          <a:bodyPr wrap="square">
            <a:spAutoFit/>
          </a:bodyPr>
          <a:lstStyle/>
          <a:p>
            <a:r>
              <a:rPr lang="en-US" dirty="0"/>
              <a:t>The HEQEP offered 345 competitive academic innovation grants, out of which 132 grants that supported exclusively research projects have been awarded to 27 public and 9 private universities. Grants for research</a:t>
            </a:r>
          </a:p>
          <a:p>
            <a:r>
              <a:rPr lang="en-US" dirty="0"/>
              <a:t>projects-financed activities to improve research capabilities in the supported universities, including the</a:t>
            </a:r>
          </a:p>
          <a:p>
            <a:r>
              <a:rPr lang="en-US" dirty="0" err="1"/>
              <a:t>upgradation</a:t>
            </a:r>
            <a:r>
              <a:rPr lang="en-US" dirty="0"/>
              <a:t> of laboratories and purchase of equipment needed to carry out the work.</a:t>
            </a:r>
          </a:p>
        </p:txBody>
      </p:sp>
    </p:spTree>
    <p:extLst>
      <p:ext uri="{BB962C8B-B14F-4D97-AF65-F5344CB8AC3E}">
        <p14:creationId xmlns:p14="http://schemas.microsoft.com/office/powerpoint/2010/main" val="1413471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Resource allocation for research</a:t>
            </a:r>
          </a:p>
        </p:txBody>
      </p:sp>
      <p:pic>
        <p:nvPicPr>
          <p:cNvPr id="4" name="Picture 3"/>
          <p:cNvPicPr>
            <a:picLocks noChangeAspect="1"/>
          </p:cNvPicPr>
          <p:nvPr/>
        </p:nvPicPr>
        <p:blipFill>
          <a:blip r:embed="rId2"/>
          <a:stretch>
            <a:fillRect/>
          </a:stretch>
        </p:blipFill>
        <p:spPr>
          <a:xfrm>
            <a:off x="2943296" y="1962689"/>
            <a:ext cx="5765906" cy="4772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13972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a:extLst>
              <a:ext uri="{FF2B5EF4-FFF2-40B4-BE49-F238E27FC236}">
                <a16:creationId xmlns:a16="http://schemas.microsoft.com/office/drawing/2014/main" xmlns="" id="{1CF94250-8D97-401F-A36C-5B5DB39DDD59}"/>
              </a:ext>
            </a:extLst>
          </p:cNvPr>
          <p:cNvSpPr>
            <a:spLocks noGrp="1"/>
          </p:cNvSpPr>
          <p:nvPr>
            <p:ph type="ctrTitle"/>
          </p:nvPr>
        </p:nvSpPr>
        <p:spPr/>
        <p:txBody>
          <a:bodyPr>
            <a:noAutofit/>
          </a:bodyPr>
          <a:lstStyle/>
          <a:p>
            <a:r>
              <a:rPr lang="en-US" sz="3200" dirty="0"/>
              <a:t>The Development of Education in Bangladesh and the Role of International Financial Entities: </a:t>
            </a:r>
            <a:r>
              <a:rPr lang="en-US" sz="3200" dirty="0" smtClean="0"/>
              <a:t/>
            </a:r>
            <a:br>
              <a:rPr lang="en-US" sz="3200" dirty="0" smtClean="0"/>
            </a:br>
            <a:r>
              <a:rPr lang="en-US" sz="3200" dirty="0" smtClean="0"/>
              <a:t>The </a:t>
            </a:r>
            <a:r>
              <a:rPr lang="en-US" sz="3200" dirty="0"/>
              <a:t>Asian Context</a:t>
            </a:r>
          </a:p>
        </p:txBody>
      </p:sp>
      <p:sp>
        <p:nvSpPr>
          <p:cNvPr id="5" name="Rectangle 4"/>
          <p:cNvSpPr/>
          <p:nvPr/>
        </p:nvSpPr>
        <p:spPr>
          <a:xfrm>
            <a:off x="2415147" y="5335802"/>
            <a:ext cx="3457619" cy="923330"/>
          </a:xfrm>
          <a:prstGeom prst="rect">
            <a:avLst/>
          </a:prstGeom>
        </p:spPr>
        <p:txBody>
          <a:bodyPr wrap="square">
            <a:spAutoFit/>
          </a:bodyPr>
          <a:lstStyle/>
          <a:p>
            <a:r>
              <a:rPr lang="en-US" b="1" dirty="0">
                <a:solidFill>
                  <a:schemeClr val="bg1"/>
                </a:solidFill>
              </a:rPr>
              <a:t>Dr. Md. </a:t>
            </a:r>
            <a:r>
              <a:rPr lang="en-US" b="1" dirty="0" err="1">
                <a:solidFill>
                  <a:schemeClr val="bg1"/>
                </a:solidFill>
              </a:rPr>
              <a:t>Sabur</a:t>
            </a:r>
            <a:r>
              <a:rPr lang="en-US" b="1" dirty="0">
                <a:solidFill>
                  <a:schemeClr val="bg1"/>
                </a:solidFill>
              </a:rPr>
              <a:t> </a:t>
            </a:r>
            <a:r>
              <a:rPr lang="en-US" b="1" dirty="0" smtClean="0">
                <a:solidFill>
                  <a:schemeClr val="bg1"/>
                </a:solidFill>
              </a:rPr>
              <a:t>Khan</a:t>
            </a:r>
            <a:endParaRPr lang="en-US" b="1" dirty="0" smtClean="0">
              <a:solidFill>
                <a:schemeClr val="bg1"/>
              </a:solidFill>
            </a:endParaRPr>
          </a:p>
          <a:p>
            <a:r>
              <a:rPr lang="en-US" b="1" dirty="0" smtClean="0">
                <a:solidFill>
                  <a:schemeClr val="bg1"/>
                </a:solidFill>
              </a:rPr>
              <a:t>Chairman</a:t>
            </a:r>
            <a:endParaRPr lang="en-US" b="1" dirty="0" smtClean="0">
              <a:solidFill>
                <a:schemeClr val="bg1"/>
              </a:solidFill>
            </a:endParaRPr>
          </a:p>
          <a:p>
            <a:r>
              <a:rPr lang="en-US" b="1" dirty="0" smtClean="0">
                <a:solidFill>
                  <a:schemeClr val="bg1"/>
                </a:solidFill>
              </a:rPr>
              <a:t>Daffodil International </a:t>
            </a:r>
            <a:r>
              <a:rPr lang="en-US" b="1" dirty="0">
                <a:solidFill>
                  <a:schemeClr val="bg1"/>
                </a:solidFill>
              </a:rPr>
              <a:t>U</a:t>
            </a:r>
            <a:r>
              <a:rPr lang="en-US" b="1" dirty="0" smtClean="0">
                <a:solidFill>
                  <a:schemeClr val="bg1"/>
                </a:solidFill>
              </a:rPr>
              <a:t>niversity</a:t>
            </a:r>
            <a:endParaRPr lang="en-US"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2766" y="3255297"/>
            <a:ext cx="3539103" cy="3003835"/>
          </a:xfrm>
          <a:prstGeom prst="rect">
            <a:avLst/>
          </a:prstGeom>
        </p:spPr>
      </p:pic>
    </p:spTree>
    <p:extLst>
      <p:ext uri="{BB962C8B-B14F-4D97-AF65-F5344CB8AC3E}">
        <p14:creationId xmlns:p14="http://schemas.microsoft.com/office/powerpoint/2010/main" val="2394075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Higher Education Financing in Bangladesh</a:t>
            </a:r>
          </a:p>
        </p:txBody>
      </p:sp>
      <p:sp>
        <p:nvSpPr>
          <p:cNvPr id="4" name="Rectangle 3"/>
          <p:cNvSpPr/>
          <p:nvPr/>
        </p:nvSpPr>
        <p:spPr>
          <a:xfrm>
            <a:off x="3048001" y="2345347"/>
            <a:ext cx="6096000" cy="3300647"/>
          </a:xfrm>
          <a:prstGeom prst="rect">
            <a:avLst/>
          </a:prstGeom>
        </p:spPr>
        <p:txBody>
          <a:bodyPr>
            <a:spAutoFit/>
          </a:bodyPr>
          <a:lstStyle/>
          <a:p>
            <a:pPr marL="365125" indent="-20638">
              <a:lnSpc>
                <a:spcPct val="110000"/>
              </a:lnSpc>
              <a:spcBef>
                <a:spcPts val="1000"/>
              </a:spcBef>
            </a:pPr>
            <a:r>
              <a:rPr lang="en-US" b="1" dirty="0"/>
              <a:t>Financing in Public Universities:</a:t>
            </a:r>
          </a:p>
          <a:p>
            <a:pPr marL="749300" indent="-284163">
              <a:lnSpc>
                <a:spcPct val="110000"/>
              </a:lnSpc>
              <a:spcBef>
                <a:spcPts val="1000"/>
              </a:spcBef>
              <a:buFont typeface="Wingdings" pitchFamily="2" charset="2"/>
              <a:buChar char="q"/>
            </a:pPr>
            <a:r>
              <a:rPr lang="en-US" dirty="0"/>
              <a:t>Students’ Tuition Fees and other Fees</a:t>
            </a:r>
          </a:p>
          <a:p>
            <a:pPr marL="749300" indent="-284163">
              <a:lnSpc>
                <a:spcPct val="110000"/>
              </a:lnSpc>
              <a:spcBef>
                <a:spcPts val="1000"/>
              </a:spcBef>
              <a:buFont typeface="Wingdings" pitchFamily="2" charset="2"/>
              <a:buChar char="q"/>
            </a:pPr>
            <a:r>
              <a:rPr lang="en-US" dirty="0"/>
              <a:t>Government Funding</a:t>
            </a:r>
          </a:p>
          <a:p>
            <a:pPr marL="749300" indent="-284163">
              <a:lnSpc>
                <a:spcPct val="110000"/>
              </a:lnSpc>
              <a:spcBef>
                <a:spcPts val="1000"/>
              </a:spcBef>
              <a:buFont typeface="Wingdings" pitchFamily="2" charset="2"/>
              <a:buChar char="q"/>
            </a:pPr>
            <a:r>
              <a:rPr lang="en-US" dirty="0"/>
              <a:t>Trust Funds</a:t>
            </a:r>
          </a:p>
          <a:p>
            <a:pPr marL="749300" indent="-284163">
              <a:lnSpc>
                <a:spcPct val="110000"/>
              </a:lnSpc>
              <a:spcBef>
                <a:spcPts val="1000"/>
              </a:spcBef>
              <a:buFont typeface="Wingdings" pitchFamily="2" charset="2"/>
              <a:buChar char="q"/>
            </a:pPr>
            <a:r>
              <a:rPr lang="en-US" dirty="0"/>
              <a:t>Other Income</a:t>
            </a:r>
          </a:p>
          <a:p>
            <a:pPr marL="365125" indent="-20638">
              <a:lnSpc>
                <a:spcPct val="110000"/>
              </a:lnSpc>
              <a:spcBef>
                <a:spcPts val="1000"/>
              </a:spcBef>
            </a:pPr>
            <a:endParaRPr lang="en-US" sz="1050" dirty="0"/>
          </a:p>
          <a:p>
            <a:pPr marL="365125" indent="-20638">
              <a:lnSpc>
                <a:spcPct val="110000"/>
              </a:lnSpc>
              <a:spcBef>
                <a:spcPts val="1000"/>
              </a:spcBef>
            </a:pPr>
            <a:r>
              <a:rPr lang="en-US" b="1" dirty="0"/>
              <a:t>Financing in Private Universities:</a:t>
            </a:r>
          </a:p>
          <a:p>
            <a:pPr marL="749300" indent="-284163">
              <a:lnSpc>
                <a:spcPct val="110000"/>
              </a:lnSpc>
              <a:spcBef>
                <a:spcPts val="1000"/>
              </a:spcBef>
              <a:buFont typeface="Wingdings" pitchFamily="2" charset="2"/>
              <a:buChar char="q"/>
            </a:pPr>
            <a:r>
              <a:rPr lang="en-US" dirty="0"/>
              <a:t>Students’ Tuition Fees and other Fees</a:t>
            </a:r>
          </a:p>
        </p:txBody>
      </p:sp>
    </p:spTree>
    <p:extLst>
      <p:ext uri="{BB962C8B-B14F-4D97-AF65-F5344CB8AC3E}">
        <p14:creationId xmlns:p14="http://schemas.microsoft.com/office/powerpoint/2010/main" val="2073576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1193" y="729657"/>
            <a:ext cx="11029616" cy="828687"/>
          </a:xfrm>
        </p:spPr>
        <p:txBody>
          <a:bodyPr>
            <a:normAutofit fontScale="90000"/>
          </a:bodyPr>
          <a:lstStyle/>
          <a:p>
            <a:r>
              <a:rPr lang="en-US" dirty="0" smtClean="0"/>
              <a:t/>
            </a:r>
            <a:br>
              <a:rPr lang="en-US" dirty="0" smtClean="0"/>
            </a:br>
            <a:r>
              <a:rPr lang="en-US" sz="4900" dirty="0" smtClean="0"/>
              <a:t>HEQEP project</a:t>
            </a:r>
            <a:endParaRPr lang="en-US" sz="3100" dirty="0"/>
          </a:p>
        </p:txBody>
      </p:sp>
      <p:sp>
        <p:nvSpPr>
          <p:cNvPr id="5" name="Rectangle 4"/>
          <p:cNvSpPr/>
          <p:nvPr/>
        </p:nvSpPr>
        <p:spPr>
          <a:xfrm>
            <a:off x="156190" y="1945706"/>
            <a:ext cx="8652959" cy="4524315"/>
          </a:xfrm>
          <a:prstGeom prst="rect">
            <a:avLst/>
          </a:prstGeom>
        </p:spPr>
        <p:txBody>
          <a:bodyPr wrap="square">
            <a:spAutoFit/>
          </a:bodyPr>
          <a:lstStyle/>
          <a:p>
            <a:r>
              <a:rPr lang="en-US" b="1" dirty="0"/>
              <a:t>WORLD BANK</a:t>
            </a:r>
          </a:p>
          <a:p>
            <a:pPr algn="just"/>
            <a:r>
              <a:rPr lang="en-US" b="1" dirty="0"/>
              <a:t>Higher Education Quality Enhancement Project (HEQEP)</a:t>
            </a:r>
          </a:p>
          <a:p>
            <a:pPr algn="just"/>
            <a:r>
              <a:rPr lang="en-US" dirty="0"/>
              <a:t>To meet the globalization challenges raising higher education quality to the world standard is essential. Bangladesh Govt. has taken initiatives to develop the quality of tertiary education. Govt. plans to prepare university graduates in such way that they can successfully compete in the context of international knowledge society. </a:t>
            </a:r>
            <a:endParaRPr lang="en-US" dirty="0" smtClean="0"/>
          </a:p>
          <a:p>
            <a:pPr algn="just"/>
            <a:r>
              <a:rPr lang="en-US" dirty="0" smtClean="0"/>
              <a:t/>
            </a:r>
            <a:br>
              <a:rPr lang="en-US" dirty="0" smtClean="0"/>
            </a:br>
            <a:r>
              <a:rPr lang="en-US" dirty="0" smtClean="0"/>
              <a:t>Accordingly, the Ministry of Education, with the assistance of the World Bank, has undertaken a Higher Education Quality Enhancement Project (HEQEP). The project aims at improving the quality of teaching-learning and research capabilities of the tertiary education institutions through encouraging both innovation and accountability and by enhancing the technical and institutional capacity of the higher education sector. </a:t>
            </a:r>
          </a:p>
          <a:p>
            <a:pPr algn="just"/>
            <a:r>
              <a:rPr lang="en-US" dirty="0"/>
              <a:t/>
            </a:r>
            <a:br>
              <a:rPr lang="en-US" dirty="0"/>
            </a:br>
            <a:r>
              <a:rPr lang="en-US" dirty="0"/>
              <a:t>The University Grants Commission of Bangladesh is the implementing agency of the project. A HEQEP Unit has been established in UGC for implementation, management, monitoring and evaluation of the activities. </a:t>
            </a:r>
          </a:p>
        </p:txBody>
      </p:sp>
      <p:pic>
        <p:nvPicPr>
          <p:cNvPr id="6" name="Picture 2" descr="Image result for ugc b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90675" y="2275928"/>
            <a:ext cx="2218006" cy="156197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098" name="Picture 2" descr="Image result for world b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0675" y="4675032"/>
            <a:ext cx="2265449" cy="137803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746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5003" y="1"/>
            <a:ext cx="11359165" cy="6858000"/>
          </a:xfrm>
          <a:prstGeom prst="rect">
            <a:avLst/>
          </a:prstGeom>
        </p:spPr>
      </p:pic>
    </p:spTree>
    <p:extLst>
      <p:ext uri="{BB962C8B-B14F-4D97-AF65-F5344CB8AC3E}">
        <p14:creationId xmlns:p14="http://schemas.microsoft.com/office/powerpoint/2010/main" val="809914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HEQEP</a:t>
            </a:r>
            <a:endParaRPr lang="en-US" dirty="0"/>
          </a:p>
        </p:txBody>
      </p:sp>
      <p:pic>
        <p:nvPicPr>
          <p:cNvPr id="4" name="Content Placeholder 3"/>
          <p:cNvPicPr>
            <a:picLocks noGrp="1" noChangeAspect="1"/>
          </p:cNvPicPr>
          <p:nvPr>
            <p:ph idx="1"/>
          </p:nvPr>
        </p:nvPicPr>
        <p:blipFill>
          <a:blip r:embed="rId2"/>
          <a:stretch>
            <a:fillRect/>
          </a:stretch>
        </p:blipFill>
        <p:spPr>
          <a:xfrm>
            <a:off x="1668422" y="1880316"/>
            <a:ext cx="7823307" cy="4841117"/>
          </a:xfrm>
          <a:prstGeom prst="rect">
            <a:avLst/>
          </a:prstGeom>
        </p:spPr>
      </p:pic>
    </p:spTree>
    <p:extLst>
      <p:ext uri="{BB962C8B-B14F-4D97-AF65-F5344CB8AC3E}">
        <p14:creationId xmlns:p14="http://schemas.microsoft.com/office/powerpoint/2010/main" val="2056904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180496"/>
            <a:ext cx="5265816" cy="4516518"/>
          </a:xfrm>
        </p:spPr>
        <p:txBody>
          <a:bodyPr/>
          <a:lstStyle/>
          <a:p>
            <a:pPr marL="0" indent="0" algn="just">
              <a:buNone/>
            </a:pPr>
            <a:r>
              <a:rPr lang="en-US" dirty="0"/>
              <a:t>I</a:t>
            </a:r>
            <a:r>
              <a:rPr lang="en-US" dirty="0" smtClean="0"/>
              <a:t>nstitutional </a:t>
            </a:r>
            <a:r>
              <a:rPr lang="en-US" dirty="0"/>
              <a:t>Quality Assurance Cell (IQAC) of Daffodil International </a:t>
            </a:r>
            <a:r>
              <a:rPr lang="en-US" dirty="0" err="1"/>
              <a:t>Universityhas</a:t>
            </a:r>
            <a:r>
              <a:rPr lang="en-US" dirty="0"/>
              <a:t> submitted the Sub-Project Completion Report (PCR), today on 14 August, 2018 to Professor Dr. </a:t>
            </a:r>
            <a:r>
              <a:rPr lang="en-US" dirty="0" err="1"/>
              <a:t>Sanjoy</a:t>
            </a:r>
            <a:r>
              <a:rPr lang="en-US" dirty="0"/>
              <a:t> Kumar </a:t>
            </a:r>
            <a:r>
              <a:rPr lang="en-US" dirty="0" err="1"/>
              <a:t>Adhikary</a:t>
            </a:r>
            <a:r>
              <a:rPr lang="en-US" dirty="0"/>
              <a:t>, Head, Quality Assurance Unit (QAU), University Grants Commission of Bangladesh. It is worthwhile to mention that DIU has successfully completed the sub-project, ‘Establishment of IQAC at Daffodil International University (DIU)’ within the completion deadline, 30 June, 2018. </a:t>
            </a:r>
          </a:p>
        </p:txBody>
      </p:sp>
      <p:sp>
        <p:nvSpPr>
          <p:cNvPr id="3" name="Title 2"/>
          <p:cNvSpPr>
            <a:spLocks noGrp="1"/>
          </p:cNvSpPr>
          <p:nvPr>
            <p:ph type="title"/>
          </p:nvPr>
        </p:nvSpPr>
        <p:spPr/>
        <p:txBody>
          <a:bodyPr>
            <a:normAutofit fontScale="90000"/>
          </a:bodyPr>
          <a:lstStyle/>
          <a:p>
            <a:r>
              <a:rPr lang="en-US" dirty="0"/>
              <a:t>IQAC of DIU submits the Sub-Project Completion Report (PCR) </a:t>
            </a:r>
            <a:r>
              <a:rPr lang="en-US" dirty="0" smtClean="0"/>
              <a:t>of </a:t>
            </a:r>
            <a:r>
              <a:rPr lang="en-US" dirty="0" err="1" smtClean="0"/>
              <a:t>heqep</a:t>
            </a:r>
            <a:endParaRPr lang="en-US" dirty="0"/>
          </a:p>
        </p:txBody>
      </p:sp>
      <p:pic>
        <p:nvPicPr>
          <p:cNvPr id="7170" name="Picture 2" descr="http://news.daffodilvarsity.edu.bd/images/IQAC-14-2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351532" y="4740864"/>
            <a:ext cx="3488937" cy="19561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anne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946" y="2040739"/>
            <a:ext cx="5385554" cy="2558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2809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Academic Innovation Fund (AIF)</a:t>
            </a:r>
          </a:p>
        </p:txBody>
      </p:sp>
      <p:sp>
        <p:nvSpPr>
          <p:cNvPr id="5" name="Rectangle 4"/>
          <p:cNvSpPr/>
          <p:nvPr/>
        </p:nvSpPr>
        <p:spPr>
          <a:xfrm>
            <a:off x="476517" y="2056686"/>
            <a:ext cx="5640947" cy="4801314"/>
          </a:xfrm>
          <a:prstGeom prst="rect">
            <a:avLst/>
          </a:prstGeom>
          <a:ln w="19050">
            <a:solidFill>
              <a:srgbClr val="FF0000"/>
            </a:solidFill>
          </a:ln>
        </p:spPr>
        <p:txBody>
          <a:bodyPr wrap="square">
            <a:spAutoFit/>
          </a:bodyPr>
          <a:lstStyle/>
          <a:p>
            <a:pPr algn="just"/>
            <a:r>
              <a:rPr lang="en-US" dirty="0"/>
              <a:t>The Higher Education Quality Enhancement Project (HEQEP) consists of four components. The most important component is Academic Innovation Fund (AIF), a fund designated to be awarded to participating public and private universities as non-refundable grant to promote innovative proposals for quality enhancement. The general objectives of AIF are to establish enabling conditions to improve the quality and relevance of teaching, learning and research and to introduce an efficient instrument for the allocation of public funds with emphasis on innovation and accountability. Its broad objectives are to produce advanced human capital in the form of highly skilled university graduates who would move the country towards higher productivity, economic growth and sustainable development. The total cost of the AIF component amounts to </a:t>
            </a:r>
            <a:r>
              <a:rPr lang="en-US" dirty="0" err="1"/>
              <a:t>Tk</a:t>
            </a:r>
            <a:r>
              <a:rPr lang="en-US" dirty="0"/>
              <a:t> 372.06 </a:t>
            </a:r>
            <a:r>
              <a:rPr lang="en-US" dirty="0" err="1"/>
              <a:t>crore</a:t>
            </a:r>
            <a:r>
              <a:rPr lang="en-US" dirty="0"/>
              <a:t>.</a:t>
            </a:r>
          </a:p>
        </p:txBody>
      </p:sp>
      <p:sp>
        <p:nvSpPr>
          <p:cNvPr id="8" name="Rectangle 7"/>
          <p:cNvSpPr/>
          <p:nvPr/>
        </p:nvSpPr>
        <p:spPr>
          <a:xfrm>
            <a:off x="6375042" y="2056686"/>
            <a:ext cx="5344734" cy="4524315"/>
          </a:xfrm>
          <a:prstGeom prst="rect">
            <a:avLst/>
          </a:prstGeom>
          <a:ln w="28575">
            <a:solidFill>
              <a:srgbClr val="FF0000"/>
            </a:solidFill>
          </a:ln>
        </p:spPr>
        <p:txBody>
          <a:bodyPr wrap="square">
            <a:spAutoFit/>
          </a:bodyPr>
          <a:lstStyle/>
          <a:p>
            <a:r>
              <a:rPr lang="en-US" b="1" dirty="0">
                <a:solidFill>
                  <a:srgbClr val="101010"/>
                </a:solidFill>
                <a:latin typeface="Verdana" panose="020B0604030504040204" pitchFamily="34" charset="0"/>
              </a:rPr>
              <a:t>Under Window 1,</a:t>
            </a:r>
            <a:r>
              <a:rPr lang="en-US" dirty="0">
                <a:solidFill>
                  <a:srgbClr val="101010"/>
                </a:solidFill>
                <a:latin typeface="Verdana" panose="020B0604030504040204" pitchFamily="34" charset="0"/>
              </a:rPr>
              <a:t> 75% of the available fund </a:t>
            </a:r>
            <a:r>
              <a:rPr lang="en-US" dirty="0" smtClean="0">
                <a:solidFill>
                  <a:srgbClr val="101010"/>
                </a:solidFill>
                <a:latin typeface="Verdana" panose="020B0604030504040204" pitchFamily="34" charset="0"/>
              </a:rPr>
              <a:t>would </a:t>
            </a:r>
            <a:r>
              <a:rPr lang="en-US" dirty="0">
                <a:solidFill>
                  <a:srgbClr val="101010"/>
                </a:solidFill>
                <a:latin typeface="Verdana" panose="020B0604030504040204" pitchFamily="34" charset="0"/>
              </a:rPr>
              <a:t>allocated among Science and Technology based sub-projects, 15% to Humanities, Social Sciences, Business Studies and Law field and 10% to Self-assessment purpose. </a:t>
            </a:r>
            <a:r>
              <a:rPr lang="en-US" dirty="0"/>
              <a:t/>
            </a:r>
            <a:br>
              <a:rPr lang="en-US" dirty="0"/>
            </a:br>
            <a:r>
              <a:rPr lang="en-US" dirty="0"/>
              <a:t/>
            </a:r>
            <a:br>
              <a:rPr lang="en-US" dirty="0"/>
            </a:br>
            <a:r>
              <a:rPr lang="en-US" b="1" dirty="0">
                <a:solidFill>
                  <a:srgbClr val="101010"/>
                </a:solidFill>
                <a:latin typeface="Verdana" panose="020B0604030504040204" pitchFamily="34" charset="0"/>
              </a:rPr>
              <a:t>Under Window 2,</a:t>
            </a:r>
            <a:r>
              <a:rPr lang="en-US" dirty="0">
                <a:solidFill>
                  <a:srgbClr val="101010"/>
                </a:solidFill>
                <a:latin typeface="Verdana" panose="020B0604030504040204" pitchFamily="34" charset="0"/>
              </a:rPr>
              <a:t> Science and Technologies will get 85% and Humanities, Social Sciences. Business Studies and Law will get 15%. </a:t>
            </a:r>
            <a:r>
              <a:rPr lang="en-US" dirty="0"/>
              <a:t/>
            </a:r>
            <a:br>
              <a:rPr lang="en-US" dirty="0"/>
            </a:br>
            <a:r>
              <a:rPr lang="en-US" dirty="0"/>
              <a:t/>
            </a:r>
            <a:br>
              <a:rPr lang="en-US" dirty="0"/>
            </a:br>
            <a:r>
              <a:rPr lang="en-US" b="1" dirty="0">
                <a:solidFill>
                  <a:srgbClr val="101010"/>
                </a:solidFill>
                <a:latin typeface="Verdana" panose="020B0604030504040204" pitchFamily="34" charset="0"/>
              </a:rPr>
              <a:t>Under Window 3,</a:t>
            </a:r>
            <a:r>
              <a:rPr lang="en-US" dirty="0">
                <a:solidFill>
                  <a:srgbClr val="101010"/>
                </a:solidFill>
                <a:latin typeface="Verdana" panose="020B0604030504040204" pitchFamily="34" charset="0"/>
              </a:rPr>
              <a:t> University-wide Innovation sub-projects will get 100% of the fund. No fractions are here in this window. </a:t>
            </a:r>
            <a:endParaRPr lang="en-US" dirty="0"/>
          </a:p>
        </p:txBody>
      </p:sp>
    </p:spTree>
    <p:extLst>
      <p:ext uri="{BB962C8B-B14F-4D97-AF65-F5344CB8AC3E}">
        <p14:creationId xmlns:p14="http://schemas.microsoft.com/office/powerpoint/2010/main" val="20496077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Academic Innovation Fund (AIF)</a:t>
            </a:r>
          </a:p>
        </p:txBody>
      </p:sp>
      <p:pic>
        <p:nvPicPr>
          <p:cNvPr id="4" name="Content Placeholder 3"/>
          <p:cNvPicPr>
            <a:picLocks noGrp="1" noChangeAspect="1"/>
          </p:cNvPicPr>
          <p:nvPr>
            <p:ph idx="1"/>
          </p:nvPr>
        </p:nvPicPr>
        <p:blipFill>
          <a:blip r:embed="rId2"/>
          <a:stretch>
            <a:fillRect/>
          </a:stretch>
        </p:blipFill>
        <p:spPr>
          <a:xfrm>
            <a:off x="581193" y="1931832"/>
            <a:ext cx="11138581" cy="4632854"/>
          </a:xfrm>
          <a:prstGeom prst="rect">
            <a:avLst/>
          </a:prstGeom>
          <a:ln w="38100">
            <a:solidFill>
              <a:srgbClr val="FF0000"/>
            </a:solidFill>
          </a:ln>
        </p:spPr>
      </p:pic>
    </p:spTree>
    <p:extLst>
      <p:ext uri="{BB962C8B-B14F-4D97-AF65-F5344CB8AC3E}">
        <p14:creationId xmlns:p14="http://schemas.microsoft.com/office/powerpoint/2010/main" val="196894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4893" y="4357026"/>
            <a:ext cx="9902211" cy="1348315"/>
          </a:xfrm>
        </p:spPr>
        <p:txBody>
          <a:bodyPr>
            <a:normAutofit/>
          </a:bodyPr>
          <a:lstStyle/>
          <a:p>
            <a:pPr marL="0" indent="0" algn="just">
              <a:buNone/>
            </a:pPr>
            <a:r>
              <a:rPr lang="en-US" sz="7200" dirty="0" smtClean="0"/>
              <a:t>Asian Development Bank</a:t>
            </a:r>
            <a:endParaRPr lang="en-US" sz="8000" dirty="0"/>
          </a:p>
        </p:txBody>
      </p:sp>
      <p:pic>
        <p:nvPicPr>
          <p:cNvPr id="5" name="Picture 4"/>
          <p:cNvPicPr>
            <a:picLocks noChangeAspect="1"/>
          </p:cNvPicPr>
          <p:nvPr/>
        </p:nvPicPr>
        <p:blipFill>
          <a:blip r:embed="rId2"/>
          <a:stretch>
            <a:fillRect/>
          </a:stretch>
        </p:blipFill>
        <p:spPr>
          <a:xfrm>
            <a:off x="2733191" y="2737162"/>
            <a:ext cx="6029338" cy="1242409"/>
          </a:xfrm>
          <a:prstGeom prst="rect">
            <a:avLst/>
          </a:prstGeom>
        </p:spPr>
      </p:pic>
    </p:spTree>
    <p:extLst>
      <p:ext uri="{BB962C8B-B14F-4D97-AF65-F5344CB8AC3E}">
        <p14:creationId xmlns:p14="http://schemas.microsoft.com/office/powerpoint/2010/main" val="35575638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t>Innovations in Tertiary Education for Competitiveness in Information Technology Project</a:t>
            </a:r>
          </a:p>
        </p:txBody>
      </p:sp>
      <p:sp>
        <p:nvSpPr>
          <p:cNvPr id="5" name="Rectangle 4"/>
          <p:cNvSpPr/>
          <p:nvPr/>
        </p:nvSpPr>
        <p:spPr>
          <a:xfrm>
            <a:off x="476518" y="2619399"/>
            <a:ext cx="11134291" cy="1477328"/>
          </a:xfrm>
          <a:prstGeom prst="rect">
            <a:avLst/>
          </a:prstGeom>
        </p:spPr>
        <p:txBody>
          <a:bodyPr wrap="square">
            <a:spAutoFit/>
          </a:bodyPr>
          <a:lstStyle/>
          <a:p>
            <a:r>
              <a:rPr lang="en-US" dirty="0"/>
              <a:t>The proposed project </a:t>
            </a:r>
            <a:r>
              <a:rPr lang="en-US" dirty="0" smtClean="0"/>
              <a:t>helps </a:t>
            </a:r>
            <a:r>
              <a:rPr lang="en-US" dirty="0"/>
              <a:t>improve relevance and quality of CSE/IT programs in selected universities. It aims to increase job-ready graduates, increase R&amp;D capacity through industry collaboration and interdisciplinary research projects, and develop technology entrepreneurships.</a:t>
            </a:r>
          </a:p>
          <a:p>
            <a:endParaRPr lang="en-US" dirty="0"/>
          </a:p>
          <a:p>
            <a:r>
              <a:rPr lang="en-US" dirty="0"/>
              <a:t>Ref.: </a:t>
            </a:r>
            <a:r>
              <a:rPr lang="en-US" dirty="0">
                <a:solidFill>
                  <a:srgbClr val="FF0000"/>
                </a:solidFill>
              </a:rPr>
              <a:t>https://www.adb.org/projects/50140-001/main</a:t>
            </a:r>
          </a:p>
        </p:txBody>
      </p:sp>
    </p:spTree>
    <p:extLst>
      <p:ext uri="{BB962C8B-B14F-4D97-AF65-F5344CB8AC3E}">
        <p14:creationId xmlns:p14="http://schemas.microsoft.com/office/powerpoint/2010/main" val="5761778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Information Technology Parks for Employment and Innovation Project: Initial Poverty and Social Analysis</a:t>
            </a:r>
          </a:p>
        </p:txBody>
      </p:sp>
      <p:sp>
        <p:nvSpPr>
          <p:cNvPr id="4" name="Rectangle 3"/>
          <p:cNvSpPr/>
          <p:nvPr/>
        </p:nvSpPr>
        <p:spPr>
          <a:xfrm>
            <a:off x="1262131" y="2470984"/>
            <a:ext cx="8731876" cy="2862322"/>
          </a:xfrm>
          <a:prstGeom prst="rect">
            <a:avLst/>
          </a:prstGeom>
        </p:spPr>
        <p:txBody>
          <a:bodyPr wrap="square">
            <a:spAutoFit/>
          </a:bodyPr>
          <a:lstStyle/>
          <a:p>
            <a:pPr algn="just"/>
            <a:r>
              <a:rPr lang="en-US" dirty="0"/>
              <a:t>Establishing information technology (IT) parks along with strategic economic corridors and zones could provide a potential solution to realize Digital Bangladesh. The business process outsourcing (BPO) industry does not require advanced skills, and can be located in industrial growth centers. If it is well connected to industry, academics, social amenities, infrastructure, and skillful human resources, IT parks could also be a base for research and development of foreign direct investment which transfers the knowledge and skills in local industry.</a:t>
            </a:r>
          </a:p>
          <a:p>
            <a:endParaRPr lang="en-US" dirty="0"/>
          </a:p>
          <a:p>
            <a:r>
              <a:rPr lang="en-US" dirty="0"/>
              <a:t>Ref.: </a:t>
            </a:r>
            <a:r>
              <a:rPr lang="en-US" dirty="0">
                <a:solidFill>
                  <a:srgbClr val="002060"/>
                </a:solidFill>
              </a:rPr>
              <a:t>https://www.adb.org/projects/documents/ban-it-parks-for-employment-and-innovation-ipsa</a:t>
            </a:r>
          </a:p>
        </p:txBody>
      </p:sp>
    </p:spTree>
    <p:extLst>
      <p:ext uri="{BB962C8B-B14F-4D97-AF65-F5344CB8AC3E}">
        <p14:creationId xmlns:p14="http://schemas.microsoft.com/office/powerpoint/2010/main" val="802541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Teacher">
            <a:extLst>
              <a:ext uri="{FF2B5EF4-FFF2-40B4-BE49-F238E27FC236}">
                <a16:creationId xmlns="" xmlns:a16="http://schemas.microsoft.com/office/drawing/2014/main" id="{5614277E-CACC-4F9D-8C27-FB73FCBFB485}"/>
              </a:ext>
              <a:ext uri="{C183D7F6-B498-43B3-948B-1728B52AA6E4}">
                <adec:decorative xmlns=""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13925" y="633056"/>
            <a:ext cx="1152000" cy="1152000"/>
          </a:xfrm>
          <a:prstGeom prst="rect">
            <a:avLst/>
          </a:prstGeom>
        </p:spPr>
      </p:pic>
      <p:sp>
        <p:nvSpPr>
          <p:cNvPr id="2" name="Title 1" descr="title">
            <a:extLst>
              <a:ext uri="{FF2B5EF4-FFF2-40B4-BE49-F238E27FC236}">
                <a16:creationId xmlns="" xmlns:a16="http://schemas.microsoft.com/office/drawing/2014/main" id="{AC93C0E1-1796-41B4-AF64-2A823C4C83E8}"/>
              </a:ext>
            </a:extLst>
          </p:cNvPr>
          <p:cNvSpPr>
            <a:spLocks noGrp="1"/>
          </p:cNvSpPr>
          <p:nvPr>
            <p:ph type="title"/>
          </p:nvPr>
        </p:nvSpPr>
        <p:spPr/>
        <p:txBody>
          <a:bodyPr/>
          <a:lstStyle/>
          <a:p>
            <a:r>
              <a:rPr lang="en-US" dirty="0" smtClean="0"/>
              <a:t>Structure of the presentation</a:t>
            </a:r>
            <a:endParaRPr lang="en-US" dirty="0"/>
          </a:p>
        </p:txBody>
      </p:sp>
      <p:sp>
        <p:nvSpPr>
          <p:cNvPr id="3" name="Content Placeholder 2" descr="content">
            <a:extLst>
              <a:ext uri="{FF2B5EF4-FFF2-40B4-BE49-F238E27FC236}">
                <a16:creationId xmlns="" xmlns:a16="http://schemas.microsoft.com/office/drawing/2014/main" id="{D5B13C35-702B-4BCE-824F-AAADB30905F6}"/>
              </a:ext>
            </a:extLst>
          </p:cNvPr>
          <p:cNvSpPr>
            <a:spLocks noGrp="1"/>
          </p:cNvSpPr>
          <p:nvPr>
            <p:ph idx="1"/>
          </p:nvPr>
        </p:nvSpPr>
        <p:spPr>
          <a:xfrm>
            <a:off x="349372" y="2013069"/>
            <a:ext cx="5562031" cy="4580913"/>
          </a:xfrm>
          <a:ln w="28575">
            <a:solidFill>
              <a:srgbClr val="0070C0"/>
            </a:solidFill>
          </a:ln>
        </p:spPr>
        <p:txBody>
          <a:bodyPr>
            <a:noAutofit/>
          </a:bodyPr>
          <a:lstStyle/>
          <a:p>
            <a:pPr marL="0" indent="0" algn="ctr">
              <a:buNone/>
            </a:pPr>
            <a:endParaRPr lang="en-US" sz="3200" dirty="0" smtClean="0">
              <a:solidFill>
                <a:schemeClr val="tx1"/>
              </a:solidFill>
            </a:endParaRPr>
          </a:p>
          <a:p>
            <a:pPr marL="0" indent="0" algn="ctr">
              <a:buNone/>
            </a:pPr>
            <a:endParaRPr lang="en-US" sz="3200" dirty="0" smtClean="0">
              <a:solidFill>
                <a:schemeClr val="tx1"/>
              </a:solidFill>
            </a:endParaRPr>
          </a:p>
          <a:p>
            <a:pPr marL="0" indent="0" algn="ctr">
              <a:buNone/>
            </a:pPr>
            <a:r>
              <a:rPr lang="en-US" sz="3200" b="1" dirty="0" smtClean="0">
                <a:solidFill>
                  <a:schemeClr val="tx1"/>
                </a:solidFill>
              </a:rPr>
              <a:t>PART: A</a:t>
            </a:r>
          </a:p>
          <a:p>
            <a:pPr marL="0" indent="0" algn="ctr">
              <a:buNone/>
            </a:pPr>
            <a:r>
              <a:rPr lang="en-US" sz="3200" dirty="0" smtClean="0">
                <a:solidFill>
                  <a:schemeClr val="tx1"/>
                </a:solidFill>
              </a:rPr>
              <a:t>Development of Higher Education: Global and Bangladesh Perspective </a:t>
            </a:r>
          </a:p>
          <a:p>
            <a:pPr marL="0" indent="0">
              <a:buNone/>
            </a:pPr>
            <a:endParaRPr lang="en-US" sz="1700" dirty="0" smtClean="0">
              <a:solidFill>
                <a:schemeClr val="tx1"/>
              </a:solidFill>
            </a:endParaRPr>
          </a:p>
        </p:txBody>
      </p:sp>
      <p:sp>
        <p:nvSpPr>
          <p:cNvPr id="5" name="Content Placeholder 2" descr="content">
            <a:extLst>
              <a:ext uri="{FF2B5EF4-FFF2-40B4-BE49-F238E27FC236}">
                <a16:creationId xmlns="" xmlns:a16="http://schemas.microsoft.com/office/drawing/2014/main" id="{D5B13C35-702B-4BCE-824F-AAADB30905F6}"/>
              </a:ext>
            </a:extLst>
          </p:cNvPr>
          <p:cNvSpPr txBox="1">
            <a:spLocks/>
          </p:cNvSpPr>
          <p:nvPr/>
        </p:nvSpPr>
        <p:spPr>
          <a:xfrm>
            <a:off x="6096001" y="2013070"/>
            <a:ext cx="5562031" cy="4580913"/>
          </a:xfrm>
          <a:prstGeom prst="rect">
            <a:avLst/>
          </a:prstGeom>
          <a:ln w="28575">
            <a:solidFill>
              <a:srgbClr val="903163"/>
            </a:solidFill>
          </a:ln>
        </p:spPr>
        <p:txBody>
          <a:bodyPr vert="horz" lIns="91440" tIns="45720" rIns="91440" bIns="45720" rtlCol="0" anchor="t" anchorCtr="0">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endParaRPr lang="en-US" sz="3200" dirty="0" smtClean="0"/>
          </a:p>
          <a:p>
            <a:pPr marL="0" indent="0" algn="ctr">
              <a:buNone/>
            </a:pPr>
            <a:endParaRPr lang="en-US" sz="3200" dirty="0" smtClean="0"/>
          </a:p>
          <a:p>
            <a:pPr marL="0" indent="0" algn="ctr">
              <a:buNone/>
            </a:pPr>
            <a:r>
              <a:rPr lang="en-US" sz="3200" b="1" dirty="0" smtClean="0"/>
              <a:t>PART: B</a:t>
            </a:r>
          </a:p>
          <a:p>
            <a:pPr marL="0" indent="0" algn="ctr">
              <a:buNone/>
            </a:pPr>
            <a:r>
              <a:rPr lang="en-US" sz="3200" dirty="0" smtClean="0">
                <a:solidFill>
                  <a:schemeClr val="tx1"/>
                </a:solidFill>
              </a:rPr>
              <a:t>Sustainable Growth Model of Daffodil International University</a:t>
            </a:r>
            <a:endParaRPr lang="en-US" sz="3200" dirty="0">
              <a:solidFill>
                <a:schemeClr val="tx1"/>
              </a:solidFill>
            </a:endParaRPr>
          </a:p>
        </p:txBody>
      </p:sp>
    </p:spTree>
    <p:extLst>
      <p:ext uri="{BB962C8B-B14F-4D97-AF65-F5344CB8AC3E}">
        <p14:creationId xmlns:p14="http://schemas.microsoft.com/office/powerpoint/2010/main" val="35218266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Other Projects of </a:t>
            </a:r>
            <a:r>
              <a:rPr lang="en-US" dirty="0" err="1" smtClean="0"/>
              <a:t>adb</a:t>
            </a:r>
            <a:endParaRPr lang="en-US" dirty="0"/>
          </a:p>
        </p:txBody>
      </p:sp>
      <p:sp>
        <p:nvSpPr>
          <p:cNvPr id="4" name="Rectangle 3"/>
          <p:cNvSpPr/>
          <p:nvPr/>
        </p:nvSpPr>
        <p:spPr>
          <a:xfrm>
            <a:off x="409978" y="2436867"/>
            <a:ext cx="11372045" cy="2031325"/>
          </a:xfrm>
          <a:prstGeom prst="rect">
            <a:avLst/>
          </a:prstGeom>
        </p:spPr>
        <p:txBody>
          <a:bodyPr wrap="square">
            <a:spAutoFit/>
          </a:bodyPr>
          <a:lstStyle/>
          <a:p>
            <a:r>
              <a:rPr lang="en-US" dirty="0"/>
              <a:t>The regional knowledge and support technical assistance (TA) will help to (</a:t>
            </a:r>
            <a:r>
              <a:rPr lang="en-US" dirty="0" err="1"/>
              <a:t>i</a:t>
            </a:r>
            <a:r>
              <a:rPr lang="en-US" dirty="0"/>
              <a:t>) strengthen teacher quality and leadership capacities for school education in the Philippines through innovative initiatives for teacher professional development and education leadership and (ii) enable knowledge exchange on promising and effective approaches on improving quality through partnerships between government and civil society organizations (CSOs) for improving teacher quality and effectiveness with Bangladesh and Cambodia.</a:t>
            </a:r>
          </a:p>
          <a:p>
            <a:endParaRPr lang="en-US" dirty="0"/>
          </a:p>
          <a:p>
            <a:r>
              <a:rPr lang="en-US" dirty="0"/>
              <a:t>Ref.: </a:t>
            </a:r>
            <a:r>
              <a:rPr lang="en-US" b="1" dirty="0">
                <a:solidFill>
                  <a:srgbClr val="00B050"/>
                </a:solidFill>
              </a:rPr>
              <a:t>https://www.adb.org/projects/51301-001/main#project-overview</a:t>
            </a:r>
          </a:p>
        </p:txBody>
      </p:sp>
      <p:sp>
        <p:nvSpPr>
          <p:cNvPr id="5" name="Rectangle 4"/>
          <p:cNvSpPr/>
          <p:nvPr/>
        </p:nvSpPr>
        <p:spPr>
          <a:xfrm>
            <a:off x="409978" y="2067535"/>
            <a:ext cx="6325674" cy="369332"/>
          </a:xfrm>
          <a:prstGeom prst="rect">
            <a:avLst/>
          </a:prstGeom>
          <a:ln w="28575">
            <a:solidFill>
              <a:srgbClr val="0070C0"/>
            </a:solidFill>
          </a:ln>
        </p:spPr>
        <p:txBody>
          <a:bodyPr wrap="square">
            <a:spAutoFit/>
          </a:bodyPr>
          <a:lstStyle/>
          <a:p>
            <a:r>
              <a:rPr lang="en-US" b="1" dirty="0"/>
              <a:t>Strengthening Human Resources and Leadership for Education</a:t>
            </a:r>
          </a:p>
        </p:txBody>
      </p:sp>
      <p:sp>
        <p:nvSpPr>
          <p:cNvPr id="6" name="Rectangle 5"/>
          <p:cNvSpPr/>
          <p:nvPr/>
        </p:nvSpPr>
        <p:spPr>
          <a:xfrm>
            <a:off x="409979" y="4691964"/>
            <a:ext cx="9609784" cy="369332"/>
          </a:xfrm>
          <a:prstGeom prst="rect">
            <a:avLst/>
          </a:prstGeom>
          <a:ln w="19050">
            <a:solidFill>
              <a:srgbClr val="FF0000"/>
            </a:solidFill>
          </a:ln>
        </p:spPr>
        <p:txBody>
          <a:bodyPr wrap="square">
            <a:spAutoFit/>
          </a:bodyPr>
          <a:lstStyle/>
          <a:p>
            <a:r>
              <a:rPr lang="en-US" b="1" dirty="0"/>
              <a:t>Public-Private Partnership in Higher Education: Technical Assistance Completion Report</a:t>
            </a:r>
          </a:p>
        </p:txBody>
      </p:sp>
      <p:sp>
        <p:nvSpPr>
          <p:cNvPr id="7" name="Rectangle 6"/>
          <p:cNvSpPr/>
          <p:nvPr/>
        </p:nvSpPr>
        <p:spPr>
          <a:xfrm>
            <a:off x="409978" y="5255256"/>
            <a:ext cx="10976020" cy="923330"/>
          </a:xfrm>
          <a:prstGeom prst="rect">
            <a:avLst/>
          </a:prstGeom>
        </p:spPr>
        <p:txBody>
          <a:bodyPr wrap="square">
            <a:spAutoFit/>
          </a:bodyPr>
          <a:lstStyle/>
          <a:p>
            <a:r>
              <a:rPr lang="en-US" dirty="0"/>
              <a:t>Technical assistance completion reports describe for technical assistance projects: the expected impact, outcome, and outputs; conduct of activities; evaluation and achievement of the expected outcomes; an assessment and rating; major lessons; and recommendations and follow-up actions.</a:t>
            </a:r>
          </a:p>
        </p:txBody>
      </p:sp>
    </p:spTree>
    <p:extLst>
      <p:ext uri="{BB962C8B-B14F-4D97-AF65-F5344CB8AC3E}">
        <p14:creationId xmlns:p14="http://schemas.microsoft.com/office/powerpoint/2010/main" val="19428188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64095" y="5422005"/>
            <a:ext cx="6566582" cy="1200329"/>
          </a:xfrm>
          <a:prstGeom prst="rect">
            <a:avLst/>
          </a:prstGeom>
        </p:spPr>
        <p:txBody>
          <a:bodyPr wrap="square">
            <a:spAutoFit/>
          </a:bodyPr>
          <a:lstStyle/>
          <a:p>
            <a:r>
              <a:rPr lang="en-US" sz="7200" dirty="0"/>
              <a:t>European Union</a:t>
            </a:r>
            <a:endParaRPr lang="en-US" sz="1200" dirty="0"/>
          </a:p>
        </p:txBody>
      </p:sp>
      <p:pic>
        <p:nvPicPr>
          <p:cNvPr id="6146" name="Picture 2" descr="Image result for european un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175" y="2183334"/>
            <a:ext cx="4314422" cy="2876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3870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Erasmus+ scholarships</a:t>
            </a:r>
          </a:p>
        </p:txBody>
      </p:sp>
      <p:sp>
        <p:nvSpPr>
          <p:cNvPr id="4" name="Rectangle 3"/>
          <p:cNvSpPr/>
          <p:nvPr/>
        </p:nvSpPr>
        <p:spPr>
          <a:xfrm>
            <a:off x="446467" y="2062647"/>
            <a:ext cx="10719515" cy="461665"/>
          </a:xfrm>
          <a:prstGeom prst="rect">
            <a:avLst/>
          </a:prstGeom>
        </p:spPr>
        <p:txBody>
          <a:bodyPr wrap="square">
            <a:spAutoFit/>
          </a:bodyPr>
          <a:lstStyle/>
          <a:p>
            <a:r>
              <a:rPr lang="en-US" dirty="0">
                <a:solidFill>
                  <a:srgbClr val="113355"/>
                </a:solidFill>
                <a:latin typeface="droid_serifregular"/>
              </a:rPr>
              <a:t>Erasmus+ scholarships for academic year </a:t>
            </a:r>
            <a:r>
              <a:rPr lang="en-US" sz="2400" dirty="0">
                <a:solidFill>
                  <a:srgbClr val="00B050"/>
                </a:solidFill>
                <a:latin typeface="droid_serifregular"/>
              </a:rPr>
              <a:t>2018-19</a:t>
            </a:r>
            <a:r>
              <a:rPr lang="en-US" dirty="0">
                <a:solidFill>
                  <a:srgbClr val="113355"/>
                </a:solidFill>
                <a:latin typeface="droid_serifregular"/>
              </a:rPr>
              <a:t>, 55 scholarships for Bangladesh</a:t>
            </a:r>
          </a:p>
        </p:txBody>
      </p:sp>
      <p:sp>
        <p:nvSpPr>
          <p:cNvPr id="5" name="Rectangle 4"/>
          <p:cNvSpPr/>
          <p:nvPr/>
        </p:nvSpPr>
        <p:spPr>
          <a:xfrm>
            <a:off x="446467" y="2771435"/>
            <a:ext cx="5284632" cy="2862322"/>
          </a:xfrm>
          <a:prstGeom prst="rect">
            <a:avLst/>
          </a:prstGeom>
        </p:spPr>
        <p:txBody>
          <a:bodyPr wrap="square">
            <a:spAutoFit/>
          </a:bodyPr>
          <a:lstStyle/>
          <a:p>
            <a:pPr algn="just"/>
            <a:r>
              <a:rPr lang="en-US" dirty="0">
                <a:solidFill>
                  <a:srgbClr val="333333"/>
                </a:solidFill>
                <a:latin typeface="open_sansregular"/>
              </a:rPr>
              <a:t>This year, 55 Bangladeshi students have been selected to study in numerous European cities for completing Masters or Doctorates enrolling in different areas such as environmental sciences, </a:t>
            </a:r>
            <a:r>
              <a:rPr lang="en-US" dirty="0" err="1" smtClean="0">
                <a:solidFill>
                  <a:srgbClr val="333333"/>
                </a:solidFill>
                <a:latin typeface="open_sansregular"/>
              </a:rPr>
              <a:t>nano</a:t>
            </a:r>
            <a:r>
              <a:rPr lang="en-US" dirty="0" smtClean="0">
                <a:solidFill>
                  <a:srgbClr val="333333"/>
                </a:solidFill>
                <a:latin typeface="open_sansregular"/>
              </a:rPr>
              <a:t>-chemistry</a:t>
            </a:r>
            <a:r>
              <a:rPr lang="en-US" dirty="0">
                <a:solidFill>
                  <a:srgbClr val="333333"/>
                </a:solidFill>
                <a:latin typeface="open_sansregular"/>
              </a:rPr>
              <a:t>, educational studies, economics, food science, health, IT, law and development studies. The new knowledge gained will surely have a far-reaching applicability in Bangladesh and contribute to making progress towards the 2030 Agenda and its SDGs.</a:t>
            </a:r>
            <a:endParaRPr lang="en-US" dirty="0"/>
          </a:p>
        </p:txBody>
      </p:sp>
      <p:pic>
        <p:nvPicPr>
          <p:cNvPr id="6" name="Picture 2" descr="Image result for erasmu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4895" y="2681694"/>
            <a:ext cx="3050639" cy="3050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3942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400" dirty="0" smtClean="0"/>
              <a:t/>
            </a:r>
            <a:br>
              <a:rPr lang="en-US" sz="4400" dirty="0" smtClean="0"/>
            </a:br>
            <a:r>
              <a:rPr lang="en-US" sz="4400" dirty="0" smtClean="0"/>
              <a:t>PART</a:t>
            </a:r>
            <a:r>
              <a:rPr lang="en-US" sz="4400" dirty="0"/>
              <a:t>: B</a:t>
            </a:r>
            <a:r>
              <a:rPr lang="en-US" sz="3200" dirty="0"/>
              <a:t/>
            </a:r>
            <a:br>
              <a:rPr lang="en-US" sz="3200" dirty="0"/>
            </a:br>
            <a:endParaRPr lang="en-US" sz="3200" dirty="0"/>
          </a:p>
        </p:txBody>
      </p:sp>
      <p:sp>
        <p:nvSpPr>
          <p:cNvPr id="4" name="Content Placeholder 2" descr="content">
            <a:extLst>
              <a:ext uri="{FF2B5EF4-FFF2-40B4-BE49-F238E27FC236}">
                <a16:creationId xmlns="" xmlns:a16="http://schemas.microsoft.com/office/drawing/2014/main" id="{D5B13C35-702B-4BCE-824F-AAADB30905F6}"/>
              </a:ext>
            </a:extLst>
          </p:cNvPr>
          <p:cNvSpPr txBox="1">
            <a:spLocks/>
          </p:cNvSpPr>
          <p:nvPr/>
        </p:nvSpPr>
        <p:spPr>
          <a:xfrm>
            <a:off x="3133860" y="2627288"/>
            <a:ext cx="5562031" cy="3670479"/>
          </a:xfrm>
          <a:prstGeom prst="rect">
            <a:avLst/>
          </a:prstGeom>
          <a:ln w="28575">
            <a:solidFill>
              <a:srgbClr val="903163"/>
            </a:solidFill>
          </a:ln>
        </p:spPr>
        <p:txBody>
          <a:bodyPr vert="horz" lIns="91440" tIns="45720" rIns="91440" bIns="45720" rtlCol="0" anchor="t" anchorCtr="0">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endParaRPr lang="en-US" sz="3200" dirty="0" smtClean="0"/>
          </a:p>
          <a:p>
            <a:pPr marL="0" indent="0" algn="ctr">
              <a:buNone/>
            </a:pPr>
            <a:endParaRPr lang="en-US" sz="3200" dirty="0" smtClean="0"/>
          </a:p>
          <a:p>
            <a:pPr marL="0" indent="0" algn="ctr">
              <a:buNone/>
            </a:pPr>
            <a:r>
              <a:rPr lang="en-US" sz="3200" b="1" dirty="0" smtClean="0">
                <a:solidFill>
                  <a:schemeClr val="tx1"/>
                </a:solidFill>
              </a:rPr>
              <a:t>Sustainable Growth Model of Daffodil International University</a:t>
            </a:r>
            <a:endParaRPr lang="en-US" sz="3200" b="1"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8692" y="3055580"/>
            <a:ext cx="3292366" cy="872477"/>
          </a:xfrm>
          <a:prstGeom prst="rect">
            <a:avLst/>
          </a:prstGeom>
        </p:spPr>
      </p:pic>
    </p:spTree>
    <p:extLst>
      <p:ext uri="{BB962C8B-B14F-4D97-AF65-F5344CB8AC3E}">
        <p14:creationId xmlns:p14="http://schemas.microsoft.com/office/powerpoint/2010/main" val="21515378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DIU and its Internationalization</a:t>
            </a:r>
          </a:p>
        </p:txBody>
      </p:sp>
      <p:sp>
        <p:nvSpPr>
          <p:cNvPr id="4" name="Rectangle 3"/>
          <p:cNvSpPr/>
          <p:nvPr/>
        </p:nvSpPr>
        <p:spPr>
          <a:xfrm>
            <a:off x="581193" y="2348944"/>
            <a:ext cx="4544599" cy="2862322"/>
          </a:xfrm>
          <a:prstGeom prst="rect">
            <a:avLst/>
          </a:prstGeom>
        </p:spPr>
        <p:txBody>
          <a:bodyPr wrap="square">
            <a:spAutoFit/>
          </a:bodyPr>
          <a:lstStyle/>
          <a:p>
            <a:r>
              <a:rPr lang="en-US" dirty="0"/>
              <a:t>Young people hold the key to society’s future, and investment in them today is an investment in the future of a nation (</a:t>
            </a:r>
            <a:r>
              <a:rPr lang="en-US" dirty="0" err="1"/>
              <a:t>Pereznieto</a:t>
            </a:r>
            <a:r>
              <a:rPr lang="en-US" dirty="0"/>
              <a:t> and Harding, 2013). To spread and disseminate entrepreneurial education, DIU engages to come up with innovation and encourages students to apply entrepreneurial knowledge so that nation benefits and economic empowerment may establishes.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425" y="3107095"/>
            <a:ext cx="6111140" cy="1619452"/>
          </a:xfrm>
          <a:prstGeom prst="rect">
            <a:avLst/>
          </a:prstGeom>
        </p:spPr>
      </p:pic>
    </p:spTree>
    <p:extLst>
      <p:ext uri="{BB962C8B-B14F-4D97-AF65-F5344CB8AC3E}">
        <p14:creationId xmlns:p14="http://schemas.microsoft.com/office/powerpoint/2010/main" val="3501491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8617" y="1961555"/>
            <a:ext cx="10494639" cy="4677504"/>
          </a:xfrm>
          <a:ln w="38100">
            <a:solidFill>
              <a:srgbClr val="C00000"/>
            </a:solidFill>
          </a:ln>
        </p:spPr>
        <p:txBody>
          <a:bodyPr>
            <a:normAutofit/>
          </a:bodyPr>
          <a:lstStyle/>
          <a:p>
            <a:r>
              <a:rPr lang="en-US" dirty="0">
                <a:solidFill>
                  <a:schemeClr val="tx1"/>
                </a:solidFill>
              </a:rPr>
              <a:t>As a young university, Daffodil International University (DIU) took lot of initiatives in higher education domains which excelled at international arenas, too and the university has successfully accomplished numerous tasks related to internationalization. With its endeavor to produce quality graduates and for establishing educational eco-system, DIU ranked at highest international ranking platforms like Times Higher Education Impact Rankings 2019, QS Asia University Rankings 2019 and </a:t>
            </a:r>
            <a:r>
              <a:rPr lang="en-US" dirty="0" err="1">
                <a:solidFill>
                  <a:schemeClr val="tx1"/>
                </a:solidFill>
              </a:rPr>
              <a:t>GreenMetric</a:t>
            </a:r>
            <a:r>
              <a:rPr lang="en-US" dirty="0">
                <a:solidFill>
                  <a:schemeClr val="tx1"/>
                </a:solidFill>
              </a:rPr>
              <a:t> University Rankings 2019. </a:t>
            </a:r>
            <a:r>
              <a:rPr lang="en-US" dirty="0" smtClean="0">
                <a:solidFill>
                  <a:schemeClr val="tx1"/>
                </a:solidFill>
              </a:rPr>
              <a:t> </a:t>
            </a:r>
          </a:p>
          <a:p>
            <a:r>
              <a:rPr lang="en-US" dirty="0" smtClean="0">
                <a:solidFill>
                  <a:schemeClr val="tx1"/>
                </a:solidFill>
              </a:rPr>
              <a:t>The </a:t>
            </a:r>
            <a:r>
              <a:rPr lang="en-US" dirty="0">
                <a:solidFill>
                  <a:schemeClr val="tx1"/>
                </a:solidFill>
              </a:rPr>
              <a:t>University has entered into more than 300 Memorandum of Understandings (</a:t>
            </a:r>
            <a:r>
              <a:rPr lang="en-US" dirty="0" err="1">
                <a:solidFill>
                  <a:schemeClr val="tx1"/>
                </a:solidFill>
              </a:rPr>
              <a:t>MoUs</a:t>
            </a:r>
            <a:r>
              <a:rPr lang="en-US" dirty="0">
                <a:solidFill>
                  <a:schemeClr val="tx1"/>
                </a:solidFill>
              </a:rPr>
              <a:t>). The University has also identified the most effective agreements, namely those with </a:t>
            </a:r>
            <a:r>
              <a:rPr lang="en-US" dirty="0" err="1">
                <a:solidFill>
                  <a:schemeClr val="tx1"/>
                </a:solidFill>
              </a:rPr>
              <a:t>Dongseo</a:t>
            </a:r>
            <a:r>
              <a:rPr lang="en-US" dirty="0">
                <a:solidFill>
                  <a:schemeClr val="tx1"/>
                </a:solidFill>
              </a:rPr>
              <a:t> University in Korea, SIAS International University, China, </a:t>
            </a:r>
            <a:r>
              <a:rPr lang="en-US" dirty="0" err="1">
                <a:solidFill>
                  <a:schemeClr val="tx1"/>
                </a:solidFill>
              </a:rPr>
              <a:t>Universiti</a:t>
            </a:r>
            <a:r>
              <a:rPr lang="en-US" dirty="0">
                <a:solidFill>
                  <a:schemeClr val="tx1"/>
                </a:solidFill>
              </a:rPr>
              <a:t> </a:t>
            </a:r>
            <a:r>
              <a:rPr lang="en-US" dirty="0" err="1">
                <a:solidFill>
                  <a:schemeClr val="tx1"/>
                </a:solidFill>
              </a:rPr>
              <a:t>Sains</a:t>
            </a:r>
            <a:r>
              <a:rPr lang="en-US" dirty="0">
                <a:solidFill>
                  <a:schemeClr val="tx1"/>
                </a:solidFill>
              </a:rPr>
              <a:t> Malaysia, University of </a:t>
            </a:r>
            <a:r>
              <a:rPr lang="en-US" dirty="0" err="1">
                <a:solidFill>
                  <a:schemeClr val="tx1"/>
                </a:solidFill>
              </a:rPr>
              <a:t>Surabya</a:t>
            </a:r>
            <a:r>
              <a:rPr lang="en-US" dirty="0">
                <a:solidFill>
                  <a:schemeClr val="tx1"/>
                </a:solidFill>
              </a:rPr>
              <a:t>, Indonesia, </a:t>
            </a:r>
            <a:r>
              <a:rPr lang="en-US" dirty="0" err="1">
                <a:solidFill>
                  <a:schemeClr val="tx1"/>
                </a:solidFill>
              </a:rPr>
              <a:t>Universiti</a:t>
            </a:r>
            <a:r>
              <a:rPr lang="en-US" dirty="0">
                <a:solidFill>
                  <a:schemeClr val="tx1"/>
                </a:solidFill>
              </a:rPr>
              <a:t> </a:t>
            </a:r>
            <a:r>
              <a:rPr lang="en-US" dirty="0" err="1">
                <a:solidFill>
                  <a:schemeClr val="tx1"/>
                </a:solidFill>
              </a:rPr>
              <a:t>Sains</a:t>
            </a:r>
            <a:r>
              <a:rPr lang="en-US" dirty="0">
                <a:solidFill>
                  <a:schemeClr val="tx1"/>
                </a:solidFill>
              </a:rPr>
              <a:t> Islam Malaysia, </a:t>
            </a:r>
            <a:r>
              <a:rPr lang="en-US" dirty="0" err="1">
                <a:solidFill>
                  <a:schemeClr val="tx1"/>
                </a:solidFill>
              </a:rPr>
              <a:t>Mykolas</a:t>
            </a:r>
            <a:r>
              <a:rPr lang="en-US" dirty="0">
                <a:solidFill>
                  <a:schemeClr val="tx1"/>
                </a:solidFill>
              </a:rPr>
              <a:t> </a:t>
            </a:r>
            <a:r>
              <a:rPr lang="en-US" dirty="0" err="1">
                <a:solidFill>
                  <a:schemeClr val="tx1"/>
                </a:solidFill>
              </a:rPr>
              <a:t>Romeris</a:t>
            </a:r>
            <a:r>
              <a:rPr lang="en-US" dirty="0">
                <a:solidFill>
                  <a:schemeClr val="tx1"/>
                </a:solidFill>
              </a:rPr>
              <a:t> University, Lithuania </a:t>
            </a:r>
            <a:r>
              <a:rPr lang="en-US" dirty="0" err="1">
                <a:solidFill>
                  <a:schemeClr val="tx1"/>
                </a:solidFill>
              </a:rPr>
              <a:t>Universiti</a:t>
            </a:r>
            <a:r>
              <a:rPr lang="en-US" dirty="0">
                <a:solidFill>
                  <a:schemeClr val="tx1"/>
                </a:solidFill>
              </a:rPr>
              <a:t> Malaysia Perlis, Open </a:t>
            </a:r>
            <a:r>
              <a:rPr lang="en-US" dirty="0" err="1">
                <a:solidFill>
                  <a:schemeClr val="tx1"/>
                </a:solidFill>
              </a:rPr>
              <a:t>Universiti</a:t>
            </a:r>
            <a:r>
              <a:rPr lang="en-US" dirty="0">
                <a:solidFill>
                  <a:schemeClr val="tx1"/>
                </a:solidFill>
              </a:rPr>
              <a:t> Malaysia, KIIT University in India, </a:t>
            </a:r>
            <a:r>
              <a:rPr lang="en-US" dirty="0" err="1">
                <a:solidFill>
                  <a:schemeClr val="tx1"/>
                </a:solidFill>
              </a:rPr>
              <a:t>Fatih</a:t>
            </a:r>
            <a:r>
              <a:rPr lang="en-US" dirty="0">
                <a:solidFill>
                  <a:schemeClr val="tx1"/>
                </a:solidFill>
              </a:rPr>
              <a:t> University, </a:t>
            </a:r>
            <a:r>
              <a:rPr lang="en-US" dirty="0" err="1">
                <a:solidFill>
                  <a:schemeClr val="tx1"/>
                </a:solidFill>
              </a:rPr>
              <a:t>Karabük</a:t>
            </a:r>
            <a:r>
              <a:rPr lang="en-US" dirty="0">
                <a:solidFill>
                  <a:schemeClr val="tx1"/>
                </a:solidFill>
              </a:rPr>
              <a:t> University in Turkey </a:t>
            </a:r>
          </a:p>
          <a:p>
            <a:r>
              <a:rPr lang="en-US" dirty="0">
                <a:solidFill>
                  <a:schemeClr val="tx1"/>
                </a:solidFill>
              </a:rPr>
              <a:t> There are more than 400 international students at DIU, representing about 1.7% of the total student population. They come from a range of countries but mainly from Afghanistan, Nepal, Nigeria and Somalia, Turkey. Tuition and other fees vary from </a:t>
            </a:r>
            <a:r>
              <a:rPr lang="en-US" dirty="0" err="1">
                <a:solidFill>
                  <a:schemeClr val="tx1"/>
                </a:solidFill>
              </a:rPr>
              <a:t>programme</a:t>
            </a:r>
            <a:r>
              <a:rPr lang="en-US" dirty="0">
                <a:solidFill>
                  <a:schemeClr val="tx1"/>
                </a:solidFill>
              </a:rPr>
              <a:t> to </a:t>
            </a:r>
            <a:r>
              <a:rPr lang="en-US" dirty="0" err="1">
                <a:solidFill>
                  <a:schemeClr val="tx1"/>
                </a:solidFill>
              </a:rPr>
              <a:t>programme</a:t>
            </a:r>
            <a:r>
              <a:rPr lang="en-US" dirty="0">
                <a:solidFill>
                  <a:schemeClr val="tx1"/>
                </a:solidFill>
              </a:rPr>
              <a:t>, however, for all </a:t>
            </a:r>
            <a:r>
              <a:rPr lang="en-US" dirty="0" err="1">
                <a:solidFill>
                  <a:schemeClr val="tx1"/>
                </a:solidFill>
              </a:rPr>
              <a:t>programmes</a:t>
            </a:r>
            <a:r>
              <a:rPr lang="en-US" dirty="0">
                <a:solidFill>
                  <a:schemeClr val="tx1"/>
                </a:solidFill>
              </a:rPr>
              <a:t>, international students pay fees which are 25% higher than the fees paid by local students. </a:t>
            </a:r>
          </a:p>
          <a:p>
            <a:endParaRPr lang="en-US" dirty="0">
              <a:solidFill>
                <a:schemeClr val="tx1"/>
              </a:solidFill>
            </a:endParaRPr>
          </a:p>
        </p:txBody>
      </p:sp>
      <p:sp>
        <p:nvSpPr>
          <p:cNvPr id="3" name="Title 2"/>
          <p:cNvSpPr>
            <a:spLocks noGrp="1"/>
          </p:cNvSpPr>
          <p:nvPr>
            <p:ph type="title"/>
          </p:nvPr>
        </p:nvSpPr>
        <p:spPr/>
        <p:txBody>
          <a:bodyPr>
            <a:normAutofit fontScale="90000"/>
          </a:bodyPr>
          <a:lstStyle/>
          <a:p>
            <a:r>
              <a:rPr lang="en-US" dirty="0"/>
              <a:t>DIU and its </a:t>
            </a:r>
            <a:r>
              <a:rPr lang="en-US" dirty="0" smtClean="0"/>
              <a:t>Internationalization (</a:t>
            </a:r>
            <a:r>
              <a:rPr lang="en-US" dirty="0" err="1" smtClean="0"/>
              <a:t>contd</a:t>
            </a:r>
            <a:r>
              <a:rPr lang="en-US" dirty="0" smtClean="0"/>
              <a:t>)</a:t>
            </a:r>
            <a:endParaRPr lang="en-US" dirty="0"/>
          </a:p>
        </p:txBody>
      </p:sp>
    </p:spTree>
    <p:extLst>
      <p:ext uri="{BB962C8B-B14F-4D97-AF65-F5344CB8AC3E}">
        <p14:creationId xmlns:p14="http://schemas.microsoft.com/office/powerpoint/2010/main" val="23345017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DIU and its Internationalization (</a:t>
            </a:r>
            <a:r>
              <a:rPr lang="en-US" dirty="0" err="1"/>
              <a:t>contd</a:t>
            </a:r>
            <a:r>
              <a:rPr lang="en-US" dirty="0"/>
              <a:t>)</a:t>
            </a:r>
          </a:p>
        </p:txBody>
      </p:sp>
      <p:sp>
        <p:nvSpPr>
          <p:cNvPr id="5" name="Rectangle 4"/>
          <p:cNvSpPr/>
          <p:nvPr/>
        </p:nvSpPr>
        <p:spPr>
          <a:xfrm>
            <a:off x="461493" y="2380419"/>
            <a:ext cx="11269015" cy="3816429"/>
          </a:xfrm>
          <a:prstGeom prst="rect">
            <a:avLst/>
          </a:prstGeom>
          <a:ln w="38100">
            <a:solidFill>
              <a:srgbClr val="0070C0"/>
            </a:solidFill>
          </a:ln>
        </p:spPr>
        <p:txBody>
          <a:bodyPr wrap="square">
            <a:spAutoFit/>
          </a:bodyPr>
          <a:lstStyle/>
          <a:p>
            <a:pPr algn="just"/>
            <a:r>
              <a:rPr lang="en-US" sz="2200" dirty="0"/>
              <a:t>In 2016, Internationalization Strategies Advisory Service (ISAS) </a:t>
            </a:r>
            <a:r>
              <a:rPr lang="en-US" sz="2200" dirty="0" smtClean="0"/>
              <a:t> </a:t>
            </a:r>
            <a:r>
              <a:rPr lang="en-US" sz="2200" dirty="0"/>
              <a:t>reviewed Daffodil International University (DIU) to refine its internationalization policies and processes, support its future-orientated internationalization efforts, and assist it in achieving its stated aim of strengthening internationalization at the University. The report focused 10 areas for the review and those areas are: Institutional internationalization policy and strategy of DIU and its link with strategies of its Faculties, Partnerships strategy and implementation – University and Faculty levels, Governance structure for internationalization, Financial &amp; human resources and academic &amp; administrative staff development, Internationalization of research, International student recruitment strategy, Language policy, including </a:t>
            </a:r>
            <a:r>
              <a:rPr lang="en-US" sz="2200" dirty="0" err="1"/>
              <a:t>programmes</a:t>
            </a:r>
            <a:r>
              <a:rPr lang="en-US" sz="2200" dirty="0"/>
              <a:t> delivered in English, Internationalization of the Curriculum and Pedagogy, Services and advice for incoming international students (exchange and degree-seeking) and Campus Internationalization for all, Study abroad and exchange – promotion, administration and advice for outgoing students. As per the recommendations, DIU took required initiatives for the improvement. </a:t>
            </a:r>
          </a:p>
        </p:txBody>
      </p:sp>
    </p:spTree>
    <p:extLst>
      <p:ext uri="{BB962C8B-B14F-4D97-AF65-F5344CB8AC3E}">
        <p14:creationId xmlns:p14="http://schemas.microsoft.com/office/powerpoint/2010/main" val="5221944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DIU and its Internationalization (</a:t>
            </a:r>
            <a:r>
              <a:rPr lang="en-US" dirty="0" err="1"/>
              <a:t>contd</a:t>
            </a:r>
            <a:r>
              <a:rPr lang="en-US" dirty="0"/>
              <a:t>)</a:t>
            </a:r>
          </a:p>
        </p:txBody>
      </p:sp>
      <p:sp>
        <p:nvSpPr>
          <p:cNvPr id="4" name="Rectangle 3"/>
          <p:cNvSpPr/>
          <p:nvPr/>
        </p:nvSpPr>
        <p:spPr>
          <a:xfrm>
            <a:off x="581193" y="2251218"/>
            <a:ext cx="11125703" cy="3693319"/>
          </a:xfrm>
          <a:prstGeom prst="rect">
            <a:avLst/>
          </a:prstGeom>
          <a:ln w="57150">
            <a:solidFill>
              <a:srgbClr val="FF0000"/>
            </a:solidFill>
          </a:ln>
        </p:spPr>
        <p:txBody>
          <a:bodyPr wrap="square">
            <a:spAutoFit/>
          </a:bodyPr>
          <a:lstStyle/>
          <a:p>
            <a:pPr algn="just"/>
            <a:r>
              <a:rPr lang="en-US" dirty="0" smtClean="0"/>
              <a:t>Sending </a:t>
            </a:r>
            <a:r>
              <a:rPr lang="en-US" dirty="0"/>
              <a:t>students to study abroad is part of an international education curriculum. Although not possible for all students, those who can take the opportunity to study abroad add valuable experience to their academic careers. During 2018-2019, under inbound exchange </a:t>
            </a:r>
            <a:r>
              <a:rPr lang="en-US" dirty="0" err="1"/>
              <a:t>programme</a:t>
            </a:r>
            <a:r>
              <a:rPr lang="en-US" dirty="0"/>
              <a:t> 603 students were attended and 174 students went abroad under outbound </a:t>
            </a:r>
            <a:r>
              <a:rPr lang="en-US" dirty="0" err="1"/>
              <a:t>programme</a:t>
            </a:r>
            <a:r>
              <a:rPr lang="en-US" dirty="0"/>
              <a:t>. It may be mentioned that 151 faculty members were the part of outbound </a:t>
            </a:r>
            <a:r>
              <a:rPr lang="en-US" dirty="0" err="1"/>
              <a:t>programme</a:t>
            </a:r>
            <a:r>
              <a:rPr lang="en-US" dirty="0"/>
              <a:t> and more than 100 faculty members have visited DIU in this tenure. A good number of teachers went abroad under PhD exchange program. DIU students and faculty members went at outbound exchange </a:t>
            </a:r>
            <a:r>
              <a:rPr lang="en-US" dirty="0" err="1"/>
              <a:t>programmes</a:t>
            </a:r>
            <a:r>
              <a:rPr lang="en-US" dirty="0"/>
              <a:t> and participated under different prestigious platforms like </a:t>
            </a:r>
            <a:r>
              <a:rPr lang="en-US" dirty="0" err="1"/>
              <a:t>Mevlana</a:t>
            </a:r>
            <a:r>
              <a:rPr lang="en-US" dirty="0"/>
              <a:t> scholarship, Erasmus+, Global Leadership </a:t>
            </a:r>
            <a:r>
              <a:rPr lang="en-US" dirty="0" err="1"/>
              <a:t>Programme</a:t>
            </a:r>
            <a:r>
              <a:rPr lang="en-US" dirty="0"/>
              <a:t>, International Voluntary Exchange </a:t>
            </a:r>
            <a:r>
              <a:rPr lang="en-US" dirty="0" err="1"/>
              <a:t>Programme</a:t>
            </a:r>
            <a:r>
              <a:rPr lang="en-US" dirty="0"/>
              <a:t>, European Association for International Education (EAIE) Conference etc. During 2018-19, renowned international faculty members like Dr. Neil Perez </a:t>
            </a:r>
            <a:r>
              <a:rPr lang="en-US" dirty="0" err="1"/>
              <a:t>Balba</a:t>
            </a:r>
            <a:r>
              <a:rPr lang="en-US" dirty="0"/>
              <a:t>, Lyceum of the Philippines University, Philippine, Ms. Hu Yan, Hunan, University of Humanities, China, Professor Ir. H. </a:t>
            </a:r>
            <a:r>
              <a:rPr lang="en-US" dirty="0" err="1"/>
              <a:t>Rachmat</a:t>
            </a:r>
            <a:r>
              <a:rPr lang="en-US" dirty="0"/>
              <a:t> </a:t>
            </a:r>
            <a:r>
              <a:rPr lang="en-US" dirty="0" err="1"/>
              <a:t>Mudiyono</a:t>
            </a:r>
            <a:r>
              <a:rPr lang="en-US" dirty="0"/>
              <a:t>, </a:t>
            </a:r>
            <a:r>
              <a:rPr lang="en-US" dirty="0" err="1"/>
              <a:t>Universitas</a:t>
            </a:r>
            <a:r>
              <a:rPr lang="en-US" dirty="0"/>
              <a:t> Islam Sultan </a:t>
            </a:r>
            <a:r>
              <a:rPr lang="en-US" dirty="0" err="1"/>
              <a:t>Agung</a:t>
            </a:r>
            <a:r>
              <a:rPr lang="en-US" dirty="0"/>
              <a:t> (UNISSULA), Indonesia have conducted academic programs at DIU under faculty exchange programs. As part of international academic collaboration, DIU also joined hands with Western Sydney University in a sanitation project. It may be mentioned here that faculty members of DIU went foreign universities for doing their </a:t>
            </a:r>
            <a:r>
              <a:rPr lang="en-US" dirty="0" err="1"/>
              <a:t>Ph.D</a:t>
            </a:r>
            <a:r>
              <a:rPr lang="en-US" dirty="0"/>
              <a:t> are of world renowned institutions like University of Illinois , Chicago, University of Maryland, USA; University of Sydney, Australia University of Bonn, Germany. </a:t>
            </a:r>
          </a:p>
        </p:txBody>
      </p:sp>
    </p:spTree>
    <p:extLst>
      <p:ext uri="{BB962C8B-B14F-4D97-AF65-F5344CB8AC3E}">
        <p14:creationId xmlns:p14="http://schemas.microsoft.com/office/powerpoint/2010/main" val="33221466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Student </a:t>
            </a:r>
            <a:r>
              <a:rPr lang="en-US" dirty="0" smtClean="0"/>
              <a:t>Portal/Dashboard</a:t>
            </a:r>
            <a:endParaRPr lang="en-US" dirty="0"/>
          </a:p>
        </p:txBody>
      </p:sp>
      <p:pic>
        <p:nvPicPr>
          <p:cNvPr id="4" name="Content Placeholder 3"/>
          <p:cNvPicPr>
            <a:picLocks noGrp="1" noChangeAspect="1"/>
          </p:cNvPicPr>
          <p:nvPr>
            <p:ph idx="1"/>
          </p:nvPr>
        </p:nvPicPr>
        <p:blipFill>
          <a:blip r:embed="rId2"/>
          <a:stretch>
            <a:fillRect/>
          </a:stretch>
        </p:blipFill>
        <p:spPr>
          <a:xfrm>
            <a:off x="487145" y="2004913"/>
            <a:ext cx="5202787" cy="2733998"/>
          </a:xfrm>
          <a:prstGeom prst="rect">
            <a:avLst/>
          </a:prstGeom>
        </p:spPr>
      </p:pic>
      <p:sp>
        <p:nvSpPr>
          <p:cNvPr id="6" name="Content Placeholder 1"/>
          <p:cNvSpPr txBox="1">
            <a:spLocks/>
          </p:cNvSpPr>
          <p:nvPr/>
        </p:nvSpPr>
        <p:spPr>
          <a:xfrm>
            <a:off x="487145" y="5025834"/>
            <a:ext cx="11123664" cy="1705231"/>
          </a:xfrm>
          <a:prstGeom prst="rect">
            <a:avLst/>
          </a:prstGeom>
        </p:spPr>
        <p:txBody>
          <a:bodyPr vert="horz" lIns="91440" tIns="45720" rIns="91440" bIns="45720" rtlCol="0" anchor="t" anchorCtr="0">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en-US" sz="2400" b="1" dirty="0" smtClean="0">
                <a:solidFill>
                  <a:srgbClr val="0070C0"/>
                </a:solidFill>
              </a:rPr>
              <a:t>Student Portal/Dashboard</a:t>
            </a:r>
          </a:p>
          <a:p>
            <a:pPr marL="0" indent="0" algn="just">
              <a:buFont typeface="Wingdings 2" panose="05020102010507070707" pitchFamily="18" charset="2"/>
              <a:buNone/>
            </a:pPr>
            <a:r>
              <a:rPr lang="en-US" dirty="0" smtClean="0"/>
              <a:t>DIU has established unique ‘Student Portal, from where students can create profile, see result, payment ledger and scheme, </a:t>
            </a:r>
            <a:r>
              <a:rPr lang="en-US" dirty="0" err="1" smtClean="0"/>
              <a:t>onfrmation</a:t>
            </a:r>
            <a:r>
              <a:rPr lang="en-US" dirty="0" smtClean="0"/>
              <a:t> on </a:t>
            </a:r>
            <a:r>
              <a:rPr lang="en-US" dirty="0" err="1" smtClean="0"/>
              <a:t>trabscript</a:t>
            </a:r>
            <a:r>
              <a:rPr lang="en-US" dirty="0" smtClean="0"/>
              <a:t>/</a:t>
            </a:r>
            <a:r>
              <a:rPr lang="en-US" dirty="0" err="1" smtClean="0"/>
              <a:t>cetifictae</a:t>
            </a:r>
            <a:r>
              <a:rPr lang="en-US" dirty="0" smtClean="0"/>
              <a:t>, routine, mentor meeting </a:t>
            </a:r>
            <a:r>
              <a:rPr lang="en-US" dirty="0" err="1" smtClean="0"/>
              <a:t>etc</a:t>
            </a:r>
            <a:endParaRPr lang="en-US" dirty="0" smtClean="0"/>
          </a:p>
          <a:p>
            <a:pPr marL="0" indent="0">
              <a:buNone/>
            </a:pPr>
            <a:r>
              <a:rPr lang="en-US" dirty="0">
                <a:solidFill>
                  <a:schemeClr val="accent3"/>
                </a:solidFill>
              </a:rPr>
              <a:t>http://studentportal.diu.edu.bd/#/login</a:t>
            </a:r>
          </a:p>
        </p:txBody>
      </p:sp>
      <p:pic>
        <p:nvPicPr>
          <p:cNvPr id="7" name="Picture 6"/>
          <p:cNvPicPr>
            <a:picLocks noChangeAspect="1"/>
          </p:cNvPicPr>
          <p:nvPr/>
        </p:nvPicPr>
        <p:blipFill>
          <a:blip r:embed="rId3"/>
          <a:stretch>
            <a:fillRect/>
          </a:stretch>
        </p:blipFill>
        <p:spPr>
          <a:xfrm>
            <a:off x="6048977" y="2004913"/>
            <a:ext cx="5616318" cy="2778525"/>
          </a:xfrm>
          <a:prstGeom prst="rect">
            <a:avLst/>
          </a:prstGeom>
        </p:spPr>
      </p:pic>
    </p:spTree>
    <p:extLst>
      <p:ext uri="{BB962C8B-B14F-4D97-AF65-F5344CB8AC3E}">
        <p14:creationId xmlns:p14="http://schemas.microsoft.com/office/powerpoint/2010/main" val="6805544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2117" y="5065111"/>
            <a:ext cx="4733351" cy="1605060"/>
          </a:xfrm>
        </p:spPr>
        <p:txBody>
          <a:bodyPr>
            <a:normAutofit fontScale="85000" lnSpcReduction="20000"/>
          </a:bodyPr>
          <a:lstStyle/>
          <a:p>
            <a:pPr marL="0" indent="0" algn="ctr">
              <a:buNone/>
            </a:pPr>
            <a:r>
              <a:rPr lang="en-US" sz="2400" b="1" dirty="0" smtClean="0">
                <a:solidFill>
                  <a:srgbClr val="0070C0"/>
                </a:solidFill>
              </a:rPr>
              <a:t>One Student One Laptop</a:t>
            </a:r>
          </a:p>
          <a:p>
            <a:pPr marL="0" indent="0" algn="just">
              <a:buNone/>
            </a:pPr>
            <a:r>
              <a:rPr lang="en-US" dirty="0"/>
              <a:t>To provide personal computing access to rural and under privileged students of Daffodil International </a:t>
            </a:r>
            <a:r>
              <a:rPr lang="en-US" dirty="0" smtClean="0"/>
              <a:t>University</a:t>
            </a:r>
            <a:r>
              <a:rPr lang="en-US" dirty="0"/>
              <a:t>. To enable them to participate in class room, assignments, and on-line discussion activities to help consolidate learning</a:t>
            </a:r>
            <a:r>
              <a:rPr lang="en-US" dirty="0" smtClean="0"/>
              <a:t>.</a:t>
            </a:r>
          </a:p>
          <a:p>
            <a:pPr marL="0" indent="0">
              <a:buNone/>
            </a:pPr>
            <a:r>
              <a:rPr lang="en-US" dirty="0">
                <a:solidFill>
                  <a:schemeClr val="accent3"/>
                </a:solidFill>
              </a:rPr>
              <a:t>http://laptop.daffodilvarsity.edu.bd/</a:t>
            </a:r>
          </a:p>
        </p:txBody>
      </p:sp>
      <p:sp>
        <p:nvSpPr>
          <p:cNvPr id="3" name="Title 2"/>
          <p:cNvSpPr>
            <a:spLocks noGrp="1"/>
          </p:cNvSpPr>
          <p:nvPr>
            <p:ph type="title"/>
          </p:nvPr>
        </p:nvSpPr>
        <p:spPr/>
        <p:txBody>
          <a:bodyPr/>
          <a:lstStyle/>
          <a:p>
            <a:r>
              <a:rPr lang="en-US" dirty="0" smtClean="0"/>
              <a:t>DIU Model</a:t>
            </a:r>
            <a:endParaRPr lang="en-US" dirty="0"/>
          </a:p>
        </p:txBody>
      </p:sp>
      <p:pic>
        <p:nvPicPr>
          <p:cNvPr id="1026" name="Picture 2" descr="Image result for one student one laptop DIU Md. Sabur K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70" y="2188291"/>
            <a:ext cx="4821577" cy="27161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898524" y="2188291"/>
            <a:ext cx="5280338" cy="2716155"/>
          </a:xfrm>
          <a:prstGeom prst="rect">
            <a:avLst/>
          </a:prstGeom>
        </p:spPr>
      </p:pic>
      <p:sp>
        <p:nvSpPr>
          <p:cNvPr id="8" name="Content Placeholder 1"/>
          <p:cNvSpPr txBox="1">
            <a:spLocks/>
          </p:cNvSpPr>
          <p:nvPr/>
        </p:nvSpPr>
        <p:spPr>
          <a:xfrm>
            <a:off x="5463609" y="5043065"/>
            <a:ext cx="6150167" cy="1605060"/>
          </a:xfrm>
          <a:prstGeom prst="rect">
            <a:avLst/>
          </a:prstGeom>
        </p:spPr>
        <p:txBody>
          <a:bodyPr vert="horz" lIns="91440" tIns="45720" rIns="91440" bIns="45720" rtlCol="0" anchor="t" anchorCtr="0">
            <a:normAutofit fontScale="8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en-US" sz="2400" b="1" dirty="0" smtClean="0">
                <a:solidFill>
                  <a:srgbClr val="0070C0"/>
                </a:solidFill>
              </a:rPr>
              <a:t>1-Card Solution</a:t>
            </a:r>
          </a:p>
          <a:p>
            <a:pPr marL="0" indent="0" algn="just">
              <a:buNone/>
            </a:pPr>
            <a:r>
              <a:rPr lang="en-US" dirty="0" smtClean="0"/>
              <a:t>1-Card </a:t>
            </a:r>
            <a:r>
              <a:rPr lang="en-US" dirty="0"/>
              <a:t>solution provides unifies permissions, credentials, payments, and security across your entire campus. Core technology streamlines system management, integrates data between systems through our data management engine, and manages financial transactions.</a:t>
            </a:r>
          </a:p>
          <a:p>
            <a:pPr marL="0" indent="0">
              <a:buNone/>
            </a:pPr>
            <a:r>
              <a:rPr lang="en-US" dirty="0" smtClean="0">
                <a:solidFill>
                  <a:schemeClr val="accent3"/>
                </a:solidFill>
              </a:rPr>
              <a:t>https</a:t>
            </a:r>
            <a:r>
              <a:rPr lang="en-US" dirty="0">
                <a:solidFill>
                  <a:schemeClr val="accent3"/>
                </a:solidFill>
              </a:rPr>
              <a:t>://play.google.com/store/apps/details?id=com.onecard.bd.daffodil&amp;hl=en</a:t>
            </a:r>
          </a:p>
        </p:txBody>
      </p:sp>
    </p:spTree>
    <p:extLst>
      <p:ext uri="{BB962C8B-B14F-4D97-AF65-F5344CB8AC3E}">
        <p14:creationId xmlns:p14="http://schemas.microsoft.com/office/powerpoint/2010/main" val="1251432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1193" y="729657"/>
            <a:ext cx="11029616" cy="1047627"/>
          </a:xfrm>
        </p:spPr>
        <p:txBody>
          <a:bodyPr>
            <a:noAutofit/>
          </a:bodyPr>
          <a:lstStyle/>
          <a:p>
            <a:r>
              <a:rPr lang="en-US" sz="4800" dirty="0" smtClean="0"/>
              <a:t/>
            </a:r>
            <a:br>
              <a:rPr lang="en-US" sz="4800" dirty="0" smtClean="0"/>
            </a:br>
            <a:r>
              <a:rPr lang="en-US" sz="4800" dirty="0" smtClean="0"/>
              <a:t>PART</a:t>
            </a:r>
            <a:r>
              <a:rPr lang="en-US" sz="4800" dirty="0"/>
              <a:t>: A</a:t>
            </a:r>
            <a:br>
              <a:rPr lang="en-US" sz="4800" dirty="0"/>
            </a:br>
            <a:endParaRPr lang="en-US" sz="4800" dirty="0"/>
          </a:p>
        </p:txBody>
      </p:sp>
      <p:sp>
        <p:nvSpPr>
          <p:cNvPr id="4" name="Content Placeholder 2" descr="content">
            <a:extLst>
              <a:ext uri="{FF2B5EF4-FFF2-40B4-BE49-F238E27FC236}">
                <a16:creationId xmlns="" xmlns:a16="http://schemas.microsoft.com/office/drawing/2014/main" id="{D5B13C35-702B-4BCE-824F-AAADB30905F6}"/>
              </a:ext>
            </a:extLst>
          </p:cNvPr>
          <p:cNvSpPr>
            <a:spLocks noGrp="1"/>
          </p:cNvSpPr>
          <p:nvPr>
            <p:ph idx="1"/>
          </p:nvPr>
        </p:nvSpPr>
        <p:spPr>
          <a:xfrm>
            <a:off x="2047741" y="2553982"/>
            <a:ext cx="7791719" cy="3576361"/>
          </a:xfrm>
          <a:ln w="28575">
            <a:solidFill>
              <a:srgbClr val="0070C0"/>
            </a:solidFill>
          </a:ln>
        </p:spPr>
        <p:txBody>
          <a:bodyPr>
            <a:noAutofit/>
          </a:bodyPr>
          <a:lstStyle/>
          <a:p>
            <a:pPr marL="0" indent="0" algn="ctr">
              <a:buNone/>
            </a:pPr>
            <a:endParaRPr lang="en-US" sz="3200" dirty="0" smtClean="0">
              <a:solidFill>
                <a:schemeClr val="tx1"/>
              </a:solidFill>
            </a:endParaRPr>
          </a:p>
          <a:p>
            <a:pPr marL="0" indent="0" algn="ctr">
              <a:buNone/>
            </a:pPr>
            <a:endParaRPr lang="en-US" sz="3200" dirty="0" smtClean="0">
              <a:solidFill>
                <a:schemeClr val="tx1"/>
              </a:solidFill>
            </a:endParaRPr>
          </a:p>
          <a:p>
            <a:pPr marL="0" indent="0" algn="ctr">
              <a:buNone/>
            </a:pPr>
            <a:r>
              <a:rPr lang="en-US" sz="3200" dirty="0" smtClean="0">
                <a:solidFill>
                  <a:schemeClr val="tx1"/>
                </a:solidFill>
              </a:rPr>
              <a:t>Development of Higher Education: Global and Bangladesh Perspective </a:t>
            </a:r>
          </a:p>
          <a:p>
            <a:pPr marL="0" indent="0">
              <a:buNone/>
            </a:pPr>
            <a:endParaRPr lang="en-US" sz="1700" dirty="0" smtClean="0">
              <a:solidFill>
                <a:schemeClr val="tx1"/>
              </a:solidFill>
            </a:endParaRPr>
          </a:p>
        </p:txBody>
      </p:sp>
    </p:spTree>
    <p:extLst>
      <p:ext uri="{BB962C8B-B14F-4D97-AF65-F5344CB8AC3E}">
        <p14:creationId xmlns:p14="http://schemas.microsoft.com/office/powerpoint/2010/main" val="15356400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1820" y="4832744"/>
            <a:ext cx="5520374" cy="1928663"/>
          </a:xfrm>
        </p:spPr>
        <p:txBody>
          <a:bodyPr>
            <a:normAutofit fontScale="92500" lnSpcReduction="20000"/>
          </a:bodyPr>
          <a:lstStyle/>
          <a:p>
            <a:pPr marL="0" indent="0" algn="ctr">
              <a:buNone/>
            </a:pPr>
            <a:r>
              <a:rPr lang="en-US" sz="2200" b="1" dirty="0" smtClean="0">
                <a:solidFill>
                  <a:srgbClr val="0070C0"/>
                </a:solidFill>
              </a:rPr>
              <a:t>Daffodil Institute of Social Sciences</a:t>
            </a:r>
          </a:p>
          <a:p>
            <a:pPr marL="0" indent="0" algn="just">
              <a:buNone/>
            </a:pPr>
            <a:r>
              <a:rPr lang="en-US" sz="1600" dirty="0" smtClean="0"/>
              <a:t>DISS </a:t>
            </a:r>
            <a:r>
              <a:rPr lang="en-US" sz="1600" dirty="0"/>
              <a:t>is concerned with the underprivileged, orphan, abandoned children who have lot of prospects. DISS makes earnest effort to pick up, gear up and groom up for the betterment of their lives and making them as the resources for the world, not </a:t>
            </a:r>
            <a:r>
              <a:rPr lang="en-US" sz="1600" dirty="0" smtClean="0"/>
              <a:t>burden. Our </a:t>
            </a:r>
            <a:r>
              <a:rPr lang="en-US" sz="1600" dirty="0"/>
              <a:t>motto is to give a real leverage in educational development and earning based vocational and creative education for the underprivileged children</a:t>
            </a:r>
            <a:r>
              <a:rPr lang="en-US" sz="1600" dirty="0" smtClean="0"/>
              <a:t>.</a:t>
            </a:r>
          </a:p>
          <a:p>
            <a:pPr marL="0" indent="0">
              <a:buNone/>
            </a:pPr>
            <a:r>
              <a:rPr lang="en-US" sz="1500" dirty="0">
                <a:solidFill>
                  <a:schemeClr val="accent3"/>
                </a:solidFill>
              </a:rPr>
              <a:t>http://diss.daffodilvarsity.edu.bd/index.php</a:t>
            </a:r>
          </a:p>
        </p:txBody>
      </p:sp>
      <p:sp>
        <p:nvSpPr>
          <p:cNvPr id="3" name="Title 2"/>
          <p:cNvSpPr>
            <a:spLocks noGrp="1"/>
          </p:cNvSpPr>
          <p:nvPr>
            <p:ph type="title"/>
          </p:nvPr>
        </p:nvSpPr>
        <p:spPr/>
        <p:txBody>
          <a:bodyPr/>
          <a:lstStyle/>
          <a:p>
            <a:r>
              <a:rPr lang="en-US" dirty="0"/>
              <a:t>DIU </a:t>
            </a:r>
            <a:r>
              <a:rPr lang="en-US" dirty="0" smtClean="0"/>
              <a:t>Model (</a:t>
            </a:r>
            <a:r>
              <a:rPr lang="en-US" dirty="0" err="1" smtClean="0"/>
              <a:t>contd</a:t>
            </a:r>
            <a:r>
              <a:rPr lang="en-US" dirty="0" smtClean="0"/>
              <a:t>…)</a:t>
            </a:r>
            <a:endParaRPr lang="en-US" dirty="0"/>
          </a:p>
        </p:txBody>
      </p:sp>
      <p:pic>
        <p:nvPicPr>
          <p:cNvPr id="4" name="Picture 3"/>
          <p:cNvPicPr>
            <a:picLocks noChangeAspect="1"/>
          </p:cNvPicPr>
          <p:nvPr/>
        </p:nvPicPr>
        <p:blipFill>
          <a:blip r:embed="rId2"/>
          <a:stretch>
            <a:fillRect/>
          </a:stretch>
        </p:blipFill>
        <p:spPr>
          <a:xfrm>
            <a:off x="468838" y="2086712"/>
            <a:ext cx="5172108" cy="2592286"/>
          </a:xfrm>
          <a:prstGeom prst="rect">
            <a:avLst/>
          </a:prstGeom>
        </p:spPr>
      </p:pic>
      <p:sp>
        <p:nvSpPr>
          <p:cNvPr id="7" name="Rectangle 6"/>
          <p:cNvSpPr/>
          <p:nvPr/>
        </p:nvSpPr>
        <p:spPr>
          <a:xfrm>
            <a:off x="5752194" y="4832745"/>
            <a:ext cx="6096000" cy="1231106"/>
          </a:xfrm>
          <a:prstGeom prst="rect">
            <a:avLst/>
          </a:prstGeom>
        </p:spPr>
        <p:txBody>
          <a:bodyPr>
            <a:spAutoFit/>
          </a:bodyPr>
          <a:lstStyle/>
          <a:p>
            <a:pPr algn="just"/>
            <a:r>
              <a:rPr lang="en-US" b="1" dirty="0">
                <a:solidFill>
                  <a:srgbClr val="0070C0"/>
                </a:solidFill>
              </a:rPr>
              <a:t>Entrepreneurship Development Fund (EDF) </a:t>
            </a:r>
          </a:p>
          <a:p>
            <a:pPr algn="just"/>
            <a:r>
              <a:rPr lang="en-US" sz="1400" dirty="0" smtClean="0"/>
              <a:t>Entrepreneurship </a:t>
            </a:r>
            <a:r>
              <a:rPr lang="en-US" sz="1400" dirty="0"/>
              <a:t>Development Fund (EDF) is only intended to be used for the development of all the students of Daffodil International University. It will be allocated as a loan for the business development/ initiation purposes, or, business support services and grooming services. It will be considered as the R&amp;D for student’s projects.</a:t>
            </a:r>
          </a:p>
        </p:txBody>
      </p:sp>
    </p:spTree>
    <p:extLst>
      <p:ext uri="{BB962C8B-B14F-4D97-AF65-F5344CB8AC3E}">
        <p14:creationId xmlns:p14="http://schemas.microsoft.com/office/powerpoint/2010/main" val="6094609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7th ASEF Rectors’ Conference and Students’ Forum (ARC7) in Romania </a:t>
            </a:r>
          </a:p>
        </p:txBody>
      </p:sp>
      <p:pic>
        <p:nvPicPr>
          <p:cNvPr id="4" name="Picture 3"/>
          <p:cNvPicPr>
            <a:picLocks noChangeAspect="1"/>
          </p:cNvPicPr>
          <p:nvPr/>
        </p:nvPicPr>
        <p:blipFill>
          <a:blip r:embed="rId2"/>
          <a:stretch>
            <a:fillRect/>
          </a:stretch>
        </p:blipFill>
        <p:spPr>
          <a:xfrm>
            <a:off x="5575433" y="2704563"/>
            <a:ext cx="6331590" cy="3505334"/>
          </a:xfrm>
          <a:prstGeom prst="rect">
            <a:avLst/>
          </a:prstGeom>
          <a:ln w="28575">
            <a:solidFill>
              <a:srgbClr val="0070C0"/>
            </a:solidFill>
          </a:ln>
        </p:spPr>
      </p:pic>
      <p:sp>
        <p:nvSpPr>
          <p:cNvPr id="6" name="Content Placeholder 1"/>
          <p:cNvSpPr>
            <a:spLocks noGrp="1"/>
          </p:cNvSpPr>
          <p:nvPr>
            <p:ph idx="1"/>
          </p:nvPr>
        </p:nvSpPr>
        <p:spPr>
          <a:xfrm>
            <a:off x="443937" y="2704563"/>
            <a:ext cx="4733351" cy="2407265"/>
          </a:xfrm>
          <a:ln w="38100">
            <a:solidFill>
              <a:srgbClr val="852359"/>
            </a:solidFill>
          </a:ln>
        </p:spPr>
        <p:txBody>
          <a:bodyPr>
            <a:normAutofit lnSpcReduction="10000"/>
          </a:bodyPr>
          <a:lstStyle/>
          <a:p>
            <a:pPr marL="0" indent="0" algn="ctr">
              <a:buNone/>
            </a:pPr>
            <a:r>
              <a:rPr lang="en-US" sz="2400" b="1" dirty="0" smtClean="0">
                <a:solidFill>
                  <a:srgbClr val="0070C0"/>
                </a:solidFill>
              </a:rPr>
              <a:t>DIU management has participated at 7</a:t>
            </a:r>
            <a:r>
              <a:rPr lang="en-US" sz="2400" b="1" baseline="30000" dirty="0" smtClean="0">
                <a:solidFill>
                  <a:srgbClr val="0070C0"/>
                </a:solidFill>
              </a:rPr>
              <a:t>th</a:t>
            </a:r>
            <a:r>
              <a:rPr lang="en-US" sz="2400" b="1" dirty="0" smtClean="0">
                <a:solidFill>
                  <a:srgbClr val="0070C0"/>
                </a:solidFill>
              </a:rPr>
              <a:t> ASEF Rectors’ Conference and Students’ Forum (ARC7) in Romania on Higher Education Taking Action towards Sustainable Development Goals: Perspective from Asia and Europe</a:t>
            </a:r>
            <a:endParaRPr lang="en-US" dirty="0">
              <a:solidFill>
                <a:schemeClr val="accent3"/>
              </a:solidFill>
            </a:endParaRPr>
          </a:p>
        </p:txBody>
      </p:sp>
    </p:spTree>
    <p:extLst>
      <p:ext uri="{BB962C8B-B14F-4D97-AF65-F5344CB8AC3E}">
        <p14:creationId xmlns:p14="http://schemas.microsoft.com/office/powerpoint/2010/main" val="6425906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180496"/>
            <a:ext cx="1981703" cy="4477881"/>
          </a:xfrm>
        </p:spPr>
        <p:txBody>
          <a:bodyPr>
            <a:normAutofit fontScale="62500" lnSpcReduction="20000"/>
          </a:bodyPr>
          <a:lstStyle/>
          <a:p>
            <a:pPr marL="0" indent="0">
              <a:buNone/>
            </a:pPr>
            <a:r>
              <a:rPr lang="en-US" sz="2900" b="1" dirty="0" smtClean="0">
                <a:solidFill>
                  <a:srgbClr val="C00000"/>
                </a:solidFill>
              </a:rPr>
              <a:t>DIU Forum</a:t>
            </a:r>
            <a:endParaRPr lang="en-US" dirty="0" smtClean="0"/>
          </a:p>
          <a:p>
            <a:pPr marL="0" indent="0" algn="just">
              <a:buNone/>
            </a:pPr>
            <a:r>
              <a:rPr lang="en-US" sz="2500" dirty="0"/>
              <a:t>Daffodil International University Forum contains information about Open Text material, which is only intended for the significant learning purposes of the university students, faculty, other members, and the knowledge seekers of the entire world and is hoped that the offerings will aide in the distribution of reliable information and data relating to the many areas of knowledge</a:t>
            </a:r>
          </a:p>
        </p:txBody>
      </p:sp>
      <p:sp>
        <p:nvSpPr>
          <p:cNvPr id="3" name="Title 2"/>
          <p:cNvSpPr>
            <a:spLocks noGrp="1"/>
          </p:cNvSpPr>
          <p:nvPr>
            <p:ph type="title"/>
          </p:nvPr>
        </p:nvSpPr>
        <p:spPr/>
        <p:txBody>
          <a:bodyPr/>
          <a:lstStyle/>
          <a:p>
            <a:r>
              <a:rPr lang="en-US" dirty="0" smtClean="0"/>
              <a:t>DIU Forum</a:t>
            </a:r>
            <a:endParaRPr lang="en-US" dirty="0"/>
          </a:p>
        </p:txBody>
      </p:sp>
      <p:pic>
        <p:nvPicPr>
          <p:cNvPr id="4" name="Picture 3"/>
          <p:cNvPicPr>
            <a:picLocks noChangeAspect="1"/>
          </p:cNvPicPr>
          <p:nvPr/>
        </p:nvPicPr>
        <p:blipFill>
          <a:blip r:embed="rId2"/>
          <a:stretch>
            <a:fillRect/>
          </a:stretch>
        </p:blipFill>
        <p:spPr>
          <a:xfrm>
            <a:off x="1790164" y="2025950"/>
            <a:ext cx="9058610" cy="444381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7264046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DIU Hostel Facilities</a:t>
            </a:r>
            <a:endParaRPr lang="en-US" dirty="0"/>
          </a:p>
        </p:txBody>
      </p:sp>
      <p:pic>
        <p:nvPicPr>
          <p:cNvPr id="4" name="Picture 3"/>
          <p:cNvPicPr>
            <a:picLocks noChangeAspect="1"/>
          </p:cNvPicPr>
          <p:nvPr/>
        </p:nvPicPr>
        <p:blipFill>
          <a:blip r:embed="rId2"/>
          <a:stretch>
            <a:fillRect/>
          </a:stretch>
        </p:blipFill>
        <p:spPr>
          <a:xfrm>
            <a:off x="895819" y="2174181"/>
            <a:ext cx="9782175" cy="2638425"/>
          </a:xfrm>
          <a:prstGeom prst="rect">
            <a:avLst/>
          </a:prstGeom>
          <a:ln>
            <a:noFill/>
          </a:ln>
          <a:effectLst>
            <a:softEdge rad="112500"/>
          </a:effectLst>
        </p:spPr>
      </p:pic>
      <p:sp>
        <p:nvSpPr>
          <p:cNvPr id="7" name="Rectangle 6"/>
          <p:cNvSpPr/>
          <p:nvPr/>
        </p:nvSpPr>
        <p:spPr>
          <a:xfrm>
            <a:off x="895820" y="4902758"/>
            <a:ext cx="9782174" cy="1754326"/>
          </a:xfrm>
          <a:prstGeom prst="rect">
            <a:avLst/>
          </a:prstGeom>
        </p:spPr>
        <p:txBody>
          <a:bodyPr wrap="square">
            <a:spAutoFit/>
          </a:bodyPr>
          <a:lstStyle/>
          <a:p>
            <a:r>
              <a:rPr lang="en-US" dirty="0"/>
              <a:t>DIU has arranged spacious, secure and convenient residences for male &amp; female students, where students reside in comfort, and in an environment conducive to study. The serene atmosphere of this accommodation is provided upon requirement.</a:t>
            </a:r>
          </a:p>
          <a:p>
            <a:endParaRPr lang="en-US" dirty="0"/>
          </a:p>
          <a:p>
            <a:pPr marL="285750" indent="-285750">
              <a:buFont typeface="Arial" panose="020B0604020202020204" pitchFamily="34" charset="0"/>
              <a:buChar char="•"/>
            </a:pPr>
            <a:r>
              <a:rPr lang="en-US" dirty="0"/>
              <a:t>Male Hostel of Daffodil </a:t>
            </a:r>
            <a:r>
              <a:rPr lang="en-US" dirty="0" smtClean="0"/>
              <a:t>International </a:t>
            </a:r>
            <a:r>
              <a:rPr lang="en-US" dirty="0"/>
              <a:t>University</a:t>
            </a:r>
          </a:p>
          <a:p>
            <a:pPr marL="285750" indent="-285750">
              <a:buFont typeface="Arial" panose="020B0604020202020204" pitchFamily="34" charset="0"/>
              <a:buChar char="•"/>
            </a:pPr>
            <a:r>
              <a:rPr lang="en-US" dirty="0"/>
              <a:t>Female Hostel of Daffodil </a:t>
            </a:r>
            <a:r>
              <a:rPr lang="en-US" dirty="0" smtClean="0"/>
              <a:t>International </a:t>
            </a:r>
            <a:r>
              <a:rPr lang="en-US" dirty="0"/>
              <a:t>University</a:t>
            </a:r>
          </a:p>
        </p:txBody>
      </p:sp>
    </p:spTree>
    <p:extLst>
      <p:ext uri="{BB962C8B-B14F-4D97-AF65-F5344CB8AC3E}">
        <p14:creationId xmlns:p14="http://schemas.microsoft.com/office/powerpoint/2010/main" val="36845040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OUR integrated transport system</a:t>
            </a:r>
            <a:endParaRPr lang="en-US" dirty="0"/>
          </a:p>
        </p:txBody>
      </p:sp>
      <p:pic>
        <p:nvPicPr>
          <p:cNvPr id="2050" name="Picture 2" descr="https://daffodilvarsity.edu.bd/images/diu/diu-tra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935273"/>
            <a:ext cx="11334483" cy="33058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1" y="5458447"/>
            <a:ext cx="11429999" cy="1138773"/>
          </a:xfrm>
          <a:prstGeom prst="rect">
            <a:avLst/>
          </a:prstGeom>
        </p:spPr>
        <p:txBody>
          <a:bodyPr wrap="square">
            <a:spAutoFit/>
          </a:bodyPr>
          <a:lstStyle/>
          <a:p>
            <a:r>
              <a:rPr lang="en-US" dirty="0"/>
              <a:t>DIU </a:t>
            </a:r>
            <a:r>
              <a:rPr lang="en-US" dirty="0" smtClean="0"/>
              <a:t>has own unique transport system to cater the needs of student, faculty members and administrative employees.</a:t>
            </a:r>
          </a:p>
          <a:p>
            <a:endParaRPr lang="en-US" dirty="0"/>
          </a:p>
          <a:p>
            <a:r>
              <a:rPr lang="en-US" dirty="0" smtClean="0"/>
              <a:t>At present, transport pool comprises with about </a:t>
            </a:r>
            <a:r>
              <a:rPr lang="en-US" sz="3200" dirty="0" smtClean="0"/>
              <a:t>50 buses</a:t>
            </a:r>
            <a:r>
              <a:rPr lang="en-US" dirty="0" smtClean="0"/>
              <a:t>.  </a:t>
            </a:r>
            <a:endParaRPr lang="en-US" dirty="0"/>
          </a:p>
        </p:txBody>
      </p:sp>
    </p:spTree>
    <p:extLst>
      <p:ext uri="{BB962C8B-B14F-4D97-AF65-F5344CB8AC3E}">
        <p14:creationId xmlns:p14="http://schemas.microsoft.com/office/powerpoint/2010/main" val="24387223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440" y="5380672"/>
            <a:ext cx="6297769" cy="1477328"/>
          </a:xfrm>
          <a:prstGeom prst="rect">
            <a:avLst/>
          </a:prstGeom>
        </p:spPr>
        <p:txBody>
          <a:bodyPr wrap="square">
            <a:spAutoFit/>
          </a:bodyPr>
          <a:lstStyle/>
          <a:p>
            <a:pPr algn="just"/>
            <a:r>
              <a:rPr lang="en-US" dirty="0"/>
              <a:t>MOMPRENEUR: For the first time in the country, Mom-</a:t>
            </a:r>
            <a:r>
              <a:rPr lang="en-US" dirty="0" err="1"/>
              <a:t>Preneur</a:t>
            </a:r>
            <a:r>
              <a:rPr lang="en-US" dirty="0"/>
              <a:t>, a special initiative of Daffodil International University and Daffodil International School to empower the kids </a:t>
            </a:r>
            <a:r>
              <a:rPr lang="en-US" dirty="0" smtClean="0"/>
              <a:t>Mom. </a:t>
            </a:r>
            <a:r>
              <a:rPr lang="en-US" dirty="0">
                <a:solidFill>
                  <a:srgbClr val="000000"/>
                </a:solidFill>
                <a:latin typeface="Arial Narrow" panose="020B0606020202030204" pitchFamily="34" charset="0"/>
              </a:rPr>
              <a:t>In 2017, Daffodil International School Initiated “</a:t>
            </a:r>
            <a:r>
              <a:rPr lang="en-US" dirty="0" err="1">
                <a:solidFill>
                  <a:srgbClr val="000000"/>
                </a:solidFill>
                <a:latin typeface="Arial Narrow" panose="020B0606020202030204" pitchFamily="34" charset="0"/>
              </a:rPr>
              <a:t>Kidpreneur</a:t>
            </a:r>
            <a:r>
              <a:rPr lang="en-US" dirty="0">
                <a:solidFill>
                  <a:srgbClr val="000000"/>
                </a:solidFill>
                <a:latin typeface="Arial Narrow" panose="020B0606020202030204" pitchFamily="34" charset="0"/>
              </a:rPr>
              <a:t>” </a:t>
            </a:r>
            <a:endParaRPr lang="en-US" dirty="0">
              <a:solidFill>
                <a:srgbClr val="525252"/>
              </a:solidFill>
              <a:latin typeface="Arial Narrow" panose="020B0606020202030204" pitchFamily="34" charset="0"/>
            </a:endParaRPr>
          </a:p>
          <a:p>
            <a:pPr algn="just"/>
            <a:endParaRPr lang="en-US" dirty="0"/>
          </a:p>
        </p:txBody>
      </p:sp>
      <p:pic>
        <p:nvPicPr>
          <p:cNvPr id="4100" name="Picture 4" descr="https://i0.wp.com/blog.daffodilvarsity.edu.bd/wp-content/uploads/2019/03/53454916_10156638638202203_802885092212788428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819" y="2047117"/>
            <a:ext cx="5320796" cy="3225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5550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5704966"/>
            <a:ext cx="10739337" cy="833160"/>
          </a:xfrm>
        </p:spPr>
        <p:txBody>
          <a:bodyPr/>
          <a:lstStyle/>
          <a:p>
            <a:r>
              <a:rPr lang="en-US" dirty="0"/>
              <a:t>DIU Blended Learning Center will be an umbrella to all projects and tasks related to online education at Daffodil International University (</a:t>
            </a:r>
            <a:r>
              <a:rPr lang="en-US" b="1" dirty="0">
                <a:solidFill>
                  <a:srgbClr val="002060"/>
                </a:solidFill>
              </a:rPr>
              <a:t>https://elearn.daffodil.university</a:t>
            </a:r>
            <a:r>
              <a:rPr lang="en-US" b="1" dirty="0" smtClean="0">
                <a:solidFill>
                  <a:srgbClr val="002060"/>
                </a:solidFill>
              </a:rPr>
              <a:t>/</a:t>
            </a:r>
            <a:r>
              <a:rPr lang="en-US" dirty="0" smtClean="0"/>
              <a:t>).</a:t>
            </a:r>
            <a:endParaRPr lang="en-US" dirty="0"/>
          </a:p>
        </p:txBody>
      </p:sp>
      <p:sp>
        <p:nvSpPr>
          <p:cNvPr id="3" name="Title 2"/>
          <p:cNvSpPr>
            <a:spLocks noGrp="1"/>
          </p:cNvSpPr>
          <p:nvPr>
            <p:ph type="title"/>
          </p:nvPr>
        </p:nvSpPr>
        <p:spPr/>
        <p:txBody>
          <a:bodyPr/>
          <a:lstStyle/>
          <a:p>
            <a:r>
              <a:rPr lang="en-US" dirty="0" smtClean="0"/>
              <a:t>DIU Blended learning center</a:t>
            </a:r>
            <a:endParaRPr lang="en-US" dirty="0"/>
          </a:p>
        </p:txBody>
      </p:sp>
      <p:pic>
        <p:nvPicPr>
          <p:cNvPr id="5" name="Picture 4"/>
          <p:cNvPicPr>
            <a:picLocks noChangeAspect="1"/>
          </p:cNvPicPr>
          <p:nvPr/>
        </p:nvPicPr>
        <p:blipFill>
          <a:blip r:embed="rId2"/>
          <a:stretch>
            <a:fillRect/>
          </a:stretch>
        </p:blipFill>
        <p:spPr>
          <a:xfrm>
            <a:off x="446042" y="2038828"/>
            <a:ext cx="5136683" cy="3099841"/>
          </a:xfrm>
          <a:prstGeom prst="rect">
            <a:avLst/>
          </a:prstGeom>
        </p:spPr>
      </p:pic>
      <p:pic>
        <p:nvPicPr>
          <p:cNvPr id="6" name="Google Shape;91;p17"/>
          <p:cNvPicPr preferRelativeResize="0"/>
          <p:nvPr/>
        </p:nvPicPr>
        <p:blipFill>
          <a:blip r:embed="rId3">
            <a:alphaModFix/>
          </a:blip>
          <a:stretch>
            <a:fillRect/>
          </a:stretch>
        </p:blipFill>
        <p:spPr>
          <a:xfrm>
            <a:off x="6028956" y="1863232"/>
            <a:ext cx="5715000" cy="3533775"/>
          </a:xfrm>
          <a:prstGeom prst="rect">
            <a:avLst/>
          </a:prstGeom>
          <a:noFill/>
          <a:ln>
            <a:noFill/>
          </a:ln>
        </p:spPr>
      </p:pic>
    </p:spTree>
    <p:extLst>
      <p:ext uri="{BB962C8B-B14F-4D97-AF65-F5344CB8AC3E}">
        <p14:creationId xmlns:p14="http://schemas.microsoft.com/office/powerpoint/2010/main" val="32645263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02;p19"/>
          <p:cNvPicPr preferRelativeResize="0"/>
          <p:nvPr/>
        </p:nvPicPr>
        <p:blipFill>
          <a:blip r:embed="rId2">
            <a:alphaModFix/>
          </a:blip>
          <a:stretch>
            <a:fillRect/>
          </a:stretch>
        </p:blipFill>
        <p:spPr>
          <a:xfrm>
            <a:off x="581193" y="1983347"/>
            <a:ext cx="5809706" cy="4612332"/>
          </a:xfrm>
          <a:prstGeom prst="rect">
            <a:avLst/>
          </a:prstGeom>
          <a:noFill/>
          <a:ln w="28575">
            <a:solidFill>
              <a:srgbClr val="00B050"/>
            </a:solidFill>
          </a:ln>
        </p:spPr>
      </p:pic>
      <p:pic>
        <p:nvPicPr>
          <p:cNvPr id="5" name="Google Shape;107;p20"/>
          <p:cNvPicPr preferRelativeResize="0"/>
          <p:nvPr/>
        </p:nvPicPr>
        <p:blipFill>
          <a:blip r:embed="rId3">
            <a:alphaModFix/>
          </a:blip>
          <a:stretch>
            <a:fillRect/>
          </a:stretch>
        </p:blipFill>
        <p:spPr>
          <a:xfrm>
            <a:off x="6720759" y="1983347"/>
            <a:ext cx="4743450" cy="4612332"/>
          </a:xfrm>
          <a:prstGeom prst="rect">
            <a:avLst/>
          </a:prstGeom>
          <a:noFill/>
          <a:ln w="28575">
            <a:solidFill>
              <a:srgbClr val="FF0000"/>
            </a:solidFill>
          </a:ln>
        </p:spPr>
      </p:pic>
      <p:sp>
        <p:nvSpPr>
          <p:cNvPr id="6" name="Title 2"/>
          <p:cNvSpPr>
            <a:spLocks noGrp="1"/>
          </p:cNvSpPr>
          <p:nvPr>
            <p:ph type="title"/>
          </p:nvPr>
        </p:nvSpPr>
        <p:spPr>
          <a:xfrm>
            <a:off x="581193" y="729658"/>
            <a:ext cx="11029616" cy="988332"/>
          </a:xfrm>
        </p:spPr>
        <p:txBody>
          <a:bodyPr/>
          <a:lstStyle/>
          <a:p>
            <a:r>
              <a:rPr lang="en-US" dirty="0" smtClean="0"/>
              <a:t>DIU Blended learning center (</a:t>
            </a:r>
            <a:r>
              <a:rPr lang="en-US" dirty="0" err="1" smtClean="0"/>
              <a:t>contd</a:t>
            </a:r>
            <a:r>
              <a:rPr lang="en-US" dirty="0" smtClean="0"/>
              <a:t>….)</a:t>
            </a:r>
            <a:endParaRPr lang="en-US" dirty="0"/>
          </a:p>
        </p:txBody>
      </p:sp>
    </p:spTree>
    <p:extLst>
      <p:ext uri="{BB962C8B-B14F-4D97-AF65-F5344CB8AC3E}">
        <p14:creationId xmlns:p14="http://schemas.microsoft.com/office/powerpoint/2010/main" val="35074819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1092" y="2296408"/>
            <a:ext cx="5574909" cy="2958173"/>
          </a:xfrm>
        </p:spPr>
        <p:txBody>
          <a:bodyPr/>
          <a:lstStyle/>
          <a:p>
            <a:r>
              <a:rPr lang="en-US" b="1" i="1" dirty="0"/>
              <a:t>Daffodil International University Scholarship</a:t>
            </a:r>
          </a:p>
          <a:p>
            <a:r>
              <a:rPr lang="en-US" b="1" i="1" dirty="0"/>
              <a:t>Professor Dr. M. </a:t>
            </a:r>
            <a:r>
              <a:rPr lang="en-US" b="1" i="1" dirty="0" err="1"/>
              <a:t>Lutfar</a:t>
            </a:r>
            <a:r>
              <a:rPr lang="en-US" b="1" i="1" dirty="0"/>
              <a:t> Rahman Scholarship</a:t>
            </a:r>
          </a:p>
          <a:p>
            <a:r>
              <a:rPr lang="en-US" b="1" i="1" dirty="0" err="1"/>
              <a:t>Razia</a:t>
            </a:r>
            <a:r>
              <a:rPr lang="en-US" b="1" i="1" dirty="0"/>
              <a:t> Begum Scholarship</a:t>
            </a:r>
          </a:p>
          <a:p>
            <a:r>
              <a:rPr lang="en-US" b="1" i="1" dirty="0" err="1"/>
              <a:t>Akij</a:t>
            </a:r>
            <a:r>
              <a:rPr lang="en-US" b="1" i="1" dirty="0"/>
              <a:t> Group (Trust) Scholarship</a:t>
            </a:r>
          </a:p>
          <a:p>
            <a:r>
              <a:rPr lang="en-US" b="1" i="1" dirty="0" smtClean="0"/>
              <a:t>Professor </a:t>
            </a:r>
            <a:r>
              <a:rPr lang="en-US" b="1" i="1" dirty="0"/>
              <a:t>Dr. </a:t>
            </a:r>
            <a:r>
              <a:rPr lang="en-US" b="1" i="1" dirty="0" err="1"/>
              <a:t>Aminul</a:t>
            </a:r>
            <a:r>
              <a:rPr lang="en-US" b="1" i="1" dirty="0"/>
              <a:t> Islam Memorial Scholarship</a:t>
            </a:r>
          </a:p>
          <a:p>
            <a:r>
              <a:rPr lang="en-US" b="1" i="1" dirty="0"/>
              <a:t>Freedom Fighters Ward</a:t>
            </a:r>
          </a:p>
          <a:p>
            <a:r>
              <a:rPr lang="en-US" b="1" i="1" dirty="0"/>
              <a:t>Talent </a:t>
            </a:r>
            <a:r>
              <a:rPr lang="en-US" b="1" i="1" dirty="0" smtClean="0"/>
              <a:t>Hunt Scholarship</a:t>
            </a:r>
            <a:endParaRPr lang="en-US" b="1" i="1" dirty="0"/>
          </a:p>
        </p:txBody>
      </p:sp>
      <p:sp>
        <p:nvSpPr>
          <p:cNvPr id="3" name="Title 2"/>
          <p:cNvSpPr>
            <a:spLocks noGrp="1"/>
          </p:cNvSpPr>
          <p:nvPr>
            <p:ph type="title"/>
          </p:nvPr>
        </p:nvSpPr>
        <p:spPr/>
        <p:txBody>
          <a:bodyPr>
            <a:normAutofit/>
          </a:bodyPr>
          <a:lstStyle/>
          <a:p>
            <a:r>
              <a:rPr lang="en-US" dirty="0" smtClean="0"/>
              <a:t>Scholarship (national)</a:t>
            </a:r>
            <a:endParaRPr lang="en-US" dirty="0"/>
          </a:p>
        </p:txBody>
      </p:sp>
    </p:spTree>
    <p:extLst>
      <p:ext uri="{BB962C8B-B14F-4D97-AF65-F5344CB8AC3E}">
        <p14:creationId xmlns:p14="http://schemas.microsoft.com/office/powerpoint/2010/main" val="23581781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58476" y="2734287"/>
            <a:ext cx="6952949" cy="2288473"/>
          </a:xfrm>
        </p:spPr>
        <p:txBody>
          <a:bodyPr/>
          <a:lstStyle/>
          <a:p>
            <a:r>
              <a:rPr lang="en-US" dirty="0"/>
              <a:t>Community College Initiate Student Exchange Program 2016-17 in the U.S</a:t>
            </a:r>
            <a:r>
              <a:rPr lang="en-US" dirty="0" smtClean="0"/>
              <a:t>.</a:t>
            </a:r>
          </a:p>
          <a:p>
            <a:r>
              <a:rPr lang="en-US" dirty="0"/>
              <a:t>Global Korea Scholarship 2019 for Masters Degree</a:t>
            </a:r>
          </a:p>
          <a:p>
            <a:r>
              <a:rPr lang="en-US" dirty="0" err="1"/>
              <a:t>Mevlana</a:t>
            </a:r>
            <a:r>
              <a:rPr lang="en-US" dirty="0"/>
              <a:t> Scholarship</a:t>
            </a:r>
          </a:p>
          <a:p>
            <a:r>
              <a:rPr lang="en-US" dirty="0" err="1"/>
              <a:t>Erusmus</a:t>
            </a:r>
            <a:r>
              <a:rPr lang="en-US" dirty="0"/>
              <a:t> Scholarship</a:t>
            </a:r>
          </a:p>
          <a:p>
            <a:r>
              <a:rPr lang="en-US" dirty="0"/>
              <a:t>Shenyang Aerospace University Scholarship, China</a:t>
            </a:r>
          </a:p>
          <a:p>
            <a:endParaRPr lang="en-US" dirty="0"/>
          </a:p>
        </p:txBody>
      </p:sp>
      <p:sp>
        <p:nvSpPr>
          <p:cNvPr id="3" name="Title 2"/>
          <p:cNvSpPr>
            <a:spLocks noGrp="1"/>
          </p:cNvSpPr>
          <p:nvPr>
            <p:ph type="title"/>
          </p:nvPr>
        </p:nvSpPr>
        <p:spPr/>
        <p:txBody>
          <a:bodyPr/>
          <a:lstStyle/>
          <a:p>
            <a:r>
              <a:rPr lang="en-US" dirty="0"/>
              <a:t>Scholarship </a:t>
            </a:r>
            <a:r>
              <a:rPr lang="en-US" dirty="0" smtClean="0"/>
              <a:t>(International</a:t>
            </a:r>
            <a:r>
              <a:rPr lang="en-US" dirty="0"/>
              <a:t>)</a:t>
            </a:r>
          </a:p>
        </p:txBody>
      </p:sp>
    </p:spTree>
    <p:extLst>
      <p:ext uri="{BB962C8B-B14F-4D97-AF65-F5344CB8AC3E}">
        <p14:creationId xmlns:p14="http://schemas.microsoft.com/office/powerpoint/2010/main" val="2528792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6721" y="871293"/>
            <a:ext cx="5263166" cy="4413516"/>
          </a:xfrm>
          <a:prstGeom prst="rect">
            <a:avLst/>
          </a:prstGeom>
        </p:spPr>
        <p:txBody>
          <a:bodyPr wrap="square">
            <a:spAutoFit/>
          </a:bodyPr>
          <a:lstStyle/>
          <a:p>
            <a:pPr indent="1588">
              <a:lnSpc>
                <a:spcPct val="130000"/>
              </a:lnSpc>
              <a:buNone/>
            </a:pPr>
            <a:r>
              <a:rPr lang="en-US" dirty="0">
                <a:solidFill>
                  <a:schemeClr val="bg1"/>
                </a:solidFill>
              </a:rPr>
              <a:t>According to </a:t>
            </a:r>
            <a:r>
              <a:rPr lang="en-US" b="1" dirty="0">
                <a:solidFill>
                  <a:schemeClr val="bg1"/>
                </a:solidFill>
              </a:rPr>
              <a:t>UNESCO</a:t>
            </a:r>
            <a:r>
              <a:rPr lang="en-US" dirty="0">
                <a:solidFill>
                  <a:schemeClr val="bg1"/>
                </a:solidFill>
              </a:rPr>
              <a:t>, “Higher education includes all types of studies, training, or training for research at the post-secondary level, provided by universities or other educational establishments that are approved as institutions of higher education by the competent state authorities”.</a:t>
            </a:r>
          </a:p>
          <a:p>
            <a:pPr indent="1588">
              <a:lnSpc>
                <a:spcPct val="130000"/>
              </a:lnSpc>
              <a:buNone/>
            </a:pPr>
            <a:endParaRPr lang="en-US" dirty="0">
              <a:solidFill>
                <a:schemeClr val="bg1"/>
              </a:solidFill>
            </a:endParaRPr>
          </a:p>
          <a:p>
            <a:pPr indent="1588">
              <a:lnSpc>
                <a:spcPct val="130000"/>
              </a:lnSpc>
              <a:buNone/>
            </a:pPr>
            <a:r>
              <a:rPr lang="en-US" dirty="0">
                <a:solidFill>
                  <a:schemeClr val="bg1"/>
                </a:solidFill>
              </a:rPr>
              <a:t>In the global </a:t>
            </a:r>
            <a:r>
              <a:rPr lang="en-US" b="1" dirty="0">
                <a:solidFill>
                  <a:schemeClr val="bg1"/>
                </a:solidFill>
              </a:rPr>
              <a:t>knowledge economy</a:t>
            </a:r>
            <a:r>
              <a:rPr lang="en-US" dirty="0">
                <a:solidFill>
                  <a:schemeClr val="bg1"/>
                </a:solidFill>
              </a:rPr>
              <a:t>, higher education has a crucial role in nurturing human capital. It promotes economic growth, leads social transformation, and finds solutions to national development challenges. </a:t>
            </a:r>
          </a:p>
        </p:txBody>
      </p:sp>
      <p:pic>
        <p:nvPicPr>
          <p:cNvPr id="1026" name="Picture 2" descr="Image result for unes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9138" y="1439102"/>
            <a:ext cx="3957852" cy="3681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5147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Entrepreneurial activities of </a:t>
            </a:r>
            <a:r>
              <a:rPr lang="en-US" dirty="0" err="1" smtClean="0"/>
              <a:t>diu</a:t>
            </a:r>
            <a:endParaRPr lang="en-US" dirty="0"/>
          </a:p>
        </p:txBody>
      </p:sp>
      <p:pic>
        <p:nvPicPr>
          <p:cNvPr id="4" name="Picture 3"/>
          <p:cNvPicPr>
            <a:picLocks noChangeAspect="1"/>
          </p:cNvPicPr>
          <p:nvPr/>
        </p:nvPicPr>
        <p:blipFill>
          <a:blip r:embed="rId2"/>
          <a:stretch>
            <a:fillRect/>
          </a:stretch>
        </p:blipFill>
        <p:spPr>
          <a:xfrm>
            <a:off x="3887795" y="2117703"/>
            <a:ext cx="7723014" cy="3755064"/>
          </a:xfrm>
          <a:prstGeom prst="rect">
            <a:avLst/>
          </a:prstGeom>
        </p:spPr>
      </p:pic>
      <p:sp>
        <p:nvSpPr>
          <p:cNvPr id="2" name="Rectangle 1"/>
          <p:cNvSpPr/>
          <p:nvPr/>
        </p:nvSpPr>
        <p:spPr>
          <a:xfrm>
            <a:off x="581193" y="2733446"/>
            <a:ext cx="3133859" cy="3139321"/>
          </a:xfrm>
          <a:prstGeom prst="rect">
            <a:avLst/>
          </a:prstGeom>
        </p:spPr>
        <p:txBody>
          <a:bodyPr wrap="square">
            <a:spAutoFit/>
          </a:bodyPr>
          <a:lstStyle/>
          <a:p>
            <a:pPr algn="just"/>
            <a:r>
              <a:rPr lang="en-US" dirty="0"/>
              <a:t>Daffodil International University established the Department of Innovation and Entrepreneurship under the Faculty of Business and Entrepreneurship and introduced the pioneering four-year Bachelor of Entrepreneurship program in Bangladesh</a:t>
            </a:r>
            <a:r>
              <a:rPr lang="en-US" dirty="0" smtClean="0"/>
              <a:t>.</a:t>
            </a:r>
          </a:p>
          <a:p>
            <a:endParaRPr lang="en-US" dirty="0">
              <a:solidFill>
                <a:srgbClr val="555555"/>
              </a:solidFill>
            </a:endParaRPr>
          </a:p>
          <a:p>
            <a:r>
              <a:rPr lang="en-US" b="1" dirty="0">
                <a:solidFill>
                  <a:srgbClr val="002060"/>
                </a:solidFill>
              </a:rPr>
              <a:t>http://de.daffodilvarsity.edu.bd/about-us/initiatives/</a:t>
            </a:r>
          </a:p>
        </p:txBody>
      </p:sp>
    </p:spTree>
    <p:extLst>
      <p:ext uri="{BB962C8B-B14F-4D97-AF65-F5344CB8AC3E}">
        <p14:creationId xmlns:p14="http://schemas.microsoft.com/office/powerpoint/2010/main" val="31680028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0953" y="2319306"/>
            <a:ext cx="5325917" cy="3396056"/>
          </a:xfrm>
          <a:ln w="28575">
            <a:solidFill>
              <a:schemeClr val="accent6">
                <a:lumMod val="60000"/>
                <a:lumOff val="40000"/>
              </a:schemeClr>
            </a:solidFill>
          </a:ln>
        </p:spPr>
        <p:txBody>
          <a:bodyPr>
            <a:normAutofit/>
          </a:bodyPr>
          <a:lstStyle/>
          <a:p>
            <a:pPr marL="0" indent="0">
              <a:buNone/>
            </a:pPr>
            <a:r>
              <a:rPr lang="en-US" sz="6000" b="1" dirty="0" smtClean="0"/>
              <a:t>“</a:t>
            </a:r>
            <a:r>
              <a:rPr lang="en-US" dirty="0" smtClean="0"/>
              <a:t>…..</a:t>
            </a:r>
            <a:r>
              <a:rPr lang="en-US" sz="2000" i="1" dirty="0" smtClean="0"/>
              <a:t>I have no doubt that Daffodil International university is playing a good role for spreading entrepreneurial mindset among the young generation of the country</a:t>
            </a:r>
            <a:r>
              <a:rPr lang="en-US" b="1" dirty="0" smtClean="0"/>
              <a:t>…</a:t>
            </a:r>
            <a:r>
              <a:rPr lang="en-US" sz="2000" b="1" dirty="0" smtClean="0"/>
              <a:t>”</a:t>
            </a:r>
            <a:endParaRPr lang="en-US" b="1" dirty="0" smtClean="0"/>
          </a:p>
          <a:p>
            <a:pPr marL="0" indent="0">
              <a:buNone/>
            </a:pPr>
            <a:endParaRPr lang="en-US" dirty="0"/>
          </a:p>
          <a:p>
            <a:pPr marL="0" indent="0" algn="r">
              <a:buNone/>
            </a:pPr>
            <a:r>
              <a:rPr lang="en-US" sz="2400" b="1" i="1" dirty="0" smtClean="0"/>
              <a:t>Jonathan </a:t>
            </a:r>
            <a:r>
              <a:rPr lang="en-US" sz="2400" b="1" i="1" dirty="0" err="1"/>
              <a:t>Ortmans</a:t>
            </a:r>
            <a:r>
              <a:rPr lang="en-US" i="1" dirty="0"/>
              <a:t>, </a:t>
            </a:r>
            <a:endParaRPr lang="en-US" i="1" dirty="0" smtClean="0"/>
          </a:p>
          <a:p>
            <a:pPr marL="0" indent="0" algn="r">
              <a:buNone/>
            </a:pPr>
            <a:r>
              <a:rPr lang="en-US" i="1" dirty="0" smtClean="0"/>
              <a:t>President </a:t>
            </a:r>
            <a:r>
              <a:rPr lang="en-US" i="1" dirty="0"/>
              <a:t>of Global Entrepreneurship Network (GEN</a:t>
            </a:r>
            <a:r>
              <a:rPr lang="en-US" i="1" dirty="0" smtClean="0"/>
              <a:t>)</a:t>
            </a:r>
            <a:endParaRPr lang="en-US" i="1" dirty="0"/>
          </a:p>
        </p:txBody>
      </p:sp>
      <p:sp>
        <p:nvSpPr>
          <p:cNvPr id="3" name="Title 2"/>
          <p:cNvSpPr>
            <a:spLocks noGrp="1"/>
          </p:cNvSpPr>
          <p:nvPr>
            <p:ph type="title"/>
          </p:nvPr>
        </p:nvSpPr>
        <p:spPr>
          <a:xfrm>
            <a:off x="581193" y="703900"/>
            <a:ext cx="11029616" cy="988332"/>
          </a:xfrm>
        </p:spPr>
        <p:txBody>
          <a:bodyPr>
            <a:noAutofit/>
          </a:bodyPr>
          <a:lstStyle/>
          <a:p>
            <a:r>
              <a:rPr lang="en-US" sz="2400" b="1" dirty="0" smtClean="0"/>
              <a:t>Jonathan </a:t>
            </a:r>
            <a:r>
              <a:rPr lang="en-US" sz="2400" b="1" dirty="0" err="1"/>
              <a:t>Ortmans</a:t>
            </a:r>
            <a:r>
              <a:rPr lang="en-US" sz="2400" b="1" dirty="0"/>
              <a:t>, president of Global Entrepreneurship Network (GEN</a:t>
            </a:r>
            <a:r>
              <a:rPr lang="en-US" sz="2400" b="1" dirty="0" smtClean="0"/>
              <a:t>) visited daffodil international university</a:t>
            </a:r>
            <a:endParaRPr lang="en-US" sz="2400" b="1" dirty="0"/>
          </a:p>
        </p:txBody>
      </p:sp>
      <p:pic>
        <p:nvPicPr>
          <p:cNvPr id="3074" name="Picture 2" descr="Image result for jonathan at DI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3" y="2041685"/>
            <a:ext cx="5510514" cy="36736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559750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jonathan at DI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1530" y="2202288"/>
            <a:ext cx="3519279" cy="28977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jonathan at DI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93" y="2110525"/>
            <a:ext cx="7290465" cy="404557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2"/>
          <p:cNvSpPr>
            <a:spLocks noGrp="1"/>
          </p:cNvSpPr>
          <p:nvPr>
            <p:ph type="title"/>
          </p:nvPr>
        </p:nvSpPr>
        <p:spPr>
          <a:xfrm>
            <a:off x="581193" y="703900"/>
            <a:ext cx="11029616" cy="988332"/>
          </a:xfrm>
        </p:spPr>
        <p:txBody>
          <a:bodyPr>
            <a:noAutofit/>
          </a:bodyPr>
          <a:lstStyle/>
          <a:p>
            <a:r>
              <a:rPr lang="en-US" sz="2400" b="1" dirty="0" smtClean="0"/>
              <a:t>Jonathan </a:t>
            </a:r>
            <a:r>
              <a:rPr lang="en-US" sz="2400" b="1" dirty="0" err="1"/>
              <a:t>Ortmans</a:t>
            </a:r>
            <a:r>
              <a:rPr lang="en-US" sz="2400" b="1" dirty="0"/>
              <a:t>, president of Global Entrepreneurship Network (GEN</a:t>
            </a:r>
            <a:r>
              <a:rPr lang="en-US" sz="2400" b="1" dirty="0" smtClean="0"/>
              <a:t>) visited daffodil international university</a:t>
            </a:r>
            <a:endParaRPr lang="en-US" sz="2400" b="1" dirty="0"/>
          </a:p>
        </p:txBody>
      </p:sp>
    </p:spTree>
    <p:extLst>
      <p:ext uri="{BB962C8B-B14F-4D97-AF65-F5344CB8AC3E}">
        <p14:creationId xmlns:p14="http://schemas.microsoft.com/office/powerpoint/2010/main" val="9593000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may contain: 13 people, people smiling, in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591" y="2019724"/>
            <a:ext cx="7018533" cy="46790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itle 2"/>
          <p:cNvSpPr>
            <a:spLocks noGrp="1"/>
          </p:cNvSpPr>
          <p:nvPr>
            <p:ph type="title"/>
          </p:nvPr>
        </p:nvSpPr>
        <p:spPr>
          <a:xfrm>
            <a:off x="581193" y="703900"/>
            <a:ext cx="11029616" cy="988332"/>
          </a:xfrm>
        </p:spPr>
        <p:txBody>
          <a:bodyPr>
            <a:noAutofit/>
          </a:bodyPr>
          <a:lstStyle/>
          <a:p>
            <a:r>
              <a:rPr lang="en-US" sz="2400" b="1" dirty="0" smtClean="0"/>
              <a:t>Jonathan </a:t>
            </a:r>
            <a:r>
              <a:rPr lang="en-US" sz="2400" b="1" dirty="0" err="1"/>
              <a:t>Ortmans</a:t>
            </a:r>
            <a:r>
              <a:rPr lang="en-US" sz="2400" b="1" dirty="0"/>
              <a:t>, president of Global Entrepreneurship Network (GEN</a:t>
            </a:r>
            <a:r>
              <a:rPr lang="en-US" sz="2400" b="1" dirty="0" smtClean="0"/>
              <a:t>) visited daffodil international university</a:t>
            </a:r>
            <a:endParaRPr lang="en-US" sz="2400" b="1" dirty="0"/>
          </a:p>
        </p:txBody>
      </p:sp>
    </p:spTree>
    <p:extLst>
      <p:ext uri="{BB962C8B-B14F-4D97-AF65-F5344CB8AC3E}">
        <p14:creationId xmlns:p14="http://schemas.microsoft.com/office/powerpoint/2010/main" val="24177564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2147" y="2042106"/>
            <a:ext cx="5953125" cy="3314700"/>
          </a:xfrm>
          <a:prstGeom prst="rect">
            <a:avLst/>
          </a:prstGeom>
        </p:spPr>
      </p:pic>
      <p:sp>
        <p:nvSpPr>
          <p:cNvPr id="8" name="Content Placeholder 1"/>
          <p:cNvSpPr>
            <a:spLocks noGrp="1"/>
          </p:cNvSpPr>
          <p:nvPr>
            <p:ph idx="1"/>
          </p:nvPr>
        </p:nvSpPr>
        <p:spPr>
          <a:xfrm>
            <a:off x="6697015" y="2042106"/>
            <a:ext cx="4913794" cy="4036722"/>
          </a:xfrm>
          <a:ln w="38100">
            <a:solidFill>
              <a:srgbClr val="A62C6F"/>
            </a:solidFill>
          </a:ln>
        </p:spPr>
        <p:txBody>
          <a:bodyPr>
            <a:normAutofit fontScale="92500" lnSpcReduction="20000"/>
          </a:bodyPr>
          <a:lstStyle/>
          <a:p>
            <a:pPr marL="0" indent="0" algn="just">
              <a:buNone/>
            </a:pPr>
            <a:r>
              <a:rPr lang="en-US" sz="7100" b="1" dirty="0" smtClean="0"/>
              <a:t>“</a:t>
            </a:r>
            <a:r>
              <a:rPr lang="en-US" dirty="0" smtClean="0"/>
              <a:t>…..</a:t>
            </a:r>
            <a:r>
              <a:rPr lang="en-US" i="1" dirty="0" smtClean="0"/>
              <a:t>I am very happy that Daffodil International University is arranging its 3</a:t>
            </a:r>
            <a:r>
              <a:rPr lang="en-US" i="1" baseline="30000" dirty="0" smtClean="0"/>
              <a:t>rd</a:t>
            </a:r>
            <a:r>
              <a:rPr lang="en-US" i="1" dirty="0" smtClean="0"/>
              <a:t> International Social Business Summer Program (ISBSP)…..</a:t>
            </a:r>
          </a:p>
          <a:p>
            <a:pPr marL="0" indent="0" algn="just">
              <a:buNone/>
            </a:pPr>
            <a:r>
              <a:rPr lang="en-US" i="1" dirty="0" smtClean="0"/>
              <a:t>….When you join the program at DIU, you will meet the people physically, meet them in their work, meet them in new classroom, they will be talking about their experience, what they have done. It’s a rare opportunity to meet the people who has such a dramatic change for the world </a:t>
            </a:r>
            <a:r>
              <a:rPr lang="en-US" sz="3900" b="1" dirty="0" smtClean="0"/>
              <a:t>”</a:t>
            </a:r>
          </a:p>
          <a:p>
            <a:pPr marL="0" indent="0" algn="r">
              <a:buNone/>
            </a:pPr>
            <a:r>
              <a:rPr lang="en-US" b="1" dirty="0"/>
              <a:t>Professor </a:t>
            </a:r>
            <a:r>
              <a:rPr lang="en-US" b="1" dirty="0" smtClean="0"/>
              <a:t>Dr</a:t>
            </a:r>
            <a:r>
              <a:rPr lang="en-US" b="1" dirty="0"/>
              <a:t>. Muhammad </a:t>
            </a:r>
            <a:r>
              <a:rPr lang="en-US" b="1" dirty="0" err="1"/>
              <a:t>Y</a:t>
            </a:r>
            <a:r>
              <a:rPr lang="en-US" b="1" dirty="0" err="1" smtClean="0"/>
              <a:t>unus</a:t>
            </a:r>
            <a:endParaRPr lang="en-US" b="1" dirty="0" smtClean="0"/>
          </a:p>
          <a:p>
            <a:pPr marL="0" indent="0" algn="r">
              <a:buNone/>
            </a:pPr>
            <a:r>
              <a:rPr lang="en-US" dirty="0" smtClean="0"/>
              <a:t>Nobel Laureate and Chairman, </a:t>
            </a:r>
            <a:r>
              <a:rPr lang="en-US" dirty="0" err="1" smtClean="0"/>
              <a:t>Yunus</a:t>
            </a:r>
            <a:r>
              <a:rPr lang="en-US" dirty="0" smtClean="0"/>
              <a:t> Centre</a:t>
            </a:r>
            <a:endParaRPr lang="en-US" dirty="0"/>
          </a:p>
          <a:p>
            <a:pPr marL="0" indent="0">
              <a:buNone/>
            </a:pPr>
            <a:r>
              <a:rPr lang="en-US" b="1" dirty="0">
                <a:solidFill>
                  <a:srgbClr val="00B0F0"/>
                </a:solidFill>
              </a:rPr>
              <a:t>https://www.facebook.com/diu.international/videos/742442186151189/</a:t>
            </a:r>
          </a:p>
        </p:txBody>
      </p:sp>
      <p:sp>
        <p:nvSpPr>
          <p:cNvPr id="5" name="Title 2"/>
          <p:cNvSpPr>
            <a:spLocks noGrp="1"/>
          </p:cNvSpPr>
          <p:nvPr>
            <p:ph type="title"/>
          </p:nvPr>
        </p:nvSpPr>
        <p:spPr>
          <a:xfrm>
            <a:off x="581193" y="703900"/>
            <a:ext cx="11029616" cy="988332"/>
          </a:xfrm>
        </p:spPr>
        <p:txBody>
          <a:bodyPr>
            <a:noAutofit/>
          </a:bodyPr>
          <a:lstStyle/>
          <a:p>
            <a:r>
              <a:rPr lang="en-US" sz="2400" b="1" dirty="0" smtClean="0"/>
              <a:t>Testimonial of Professor dr. Muhammad </a:t>
            </a:r>
            <a:r>
              <a:rPr lang="en-US" sz="2400" b="1" dirty="0" err="1" smtClean="0"/>
              <a:t>yunus</a:t>
            </a:r>
            <a:endParaRPr lang="en-US" sz="2400" b="1" dirty="0"/>
          </a:p>
        </p:txBody>
      </p:sp>
    </p:spTree>
    <p:extLst>
      <p:ext uri="{BB962C8B-B14F-4D97-AF65-F5344CB8AC3E}">
        <p14:creationId xmlns:p14="http://schemas.microsoft.com/office/powerpoint/2010/main" val="12324095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3" y="2180496"/>
            <a:ext cx="4080960" cy="3678303"/>
          </a:xfrm>
        </p:spPr>
        <p:txBody>
          <a:bodyPr>
            <a:normAutofit lnSpcReduction="10000"/>
          </a:bodyPr>
          <a:lstStyle/>
          <a:p>
            <a:pPr marL="0" indent="0">
              <a:buNone/>
            </a:pPr>
            <a:r>
              <a:rPr lang="en-US" dirty="0"/>
              <a:t>Daffodil Business Incubator (DBI) has been thought to support this growing need. DBI works as a business support institutions. DBI speed up and systematizes the process of creating successful enterprises by providing </a:t>
            </a:r>
            <a:r>
              <a:rPr lang="en-US" dirty="0" err="1"/>
              <a:t>anample</a:t>
            </a:r>
            <a:r>
              <a:rPr lang="en-US" dirty="0"/>
              <a:t> and integrated range of support, including incubator space, ensuring business support services, and proving every scope for clustering and networking. DBI also offers new companies the opportunity to rub elbows with others in their world. </a:t>
            </a:r>
            <a:endParaRPr lang="en-US" dirty="0" smtClean="0"/>
          </a:p>
          <a:p>
            <a:pPr marL="0" indent="0">
              <a:buNone/>
            </a:pPr>
            <a:endParaRPr lang="en-US" dirty="0"/>
          </a:p>
          <a:p>
            <a:pPr marL="0" indent="0">
              <a:buNone/>
            </a:pPr>
            <a:r>
              <a:rPr lang="en-US" dirty="0" smtClean="0"/>
              <a:t>http</a:t>
            </a:r>
            <a:r>
              <a:rPr lang="en-US" dirty="0"/>
              <a:t>://incubator.daffodilvarsity.edu.bd/</a:t>
            </a:r>
          </a:p>
        </p:txBody>
      </p:sp>
      <p:pic>
        <p:nvPicPr>
          <p:cNvPr id="1028" name="Picture 4" descr="http://incubator.daffodilvarsity.edu.bd/assets/image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408" y="2961321"/>
            <a:ext cx="5582670" cy="2116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1521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0702" y="4608164"/>
            <a:ext cx="4686160" cy="2088850"/>
          </a:xfrm>
          <a:ln>
            <a:solidFill>
              <a:srgbClr val="FF0000"/>
            </a:solidFill>
          </a:ln>
        </p:spPr>
        <p:txBody>
          <a:bodyPr>
            <a:normAutofit fontScale="92500" lnSpcReduction="20000"/>
          </a:bodyPr>
          <a:lstStyle/>
          <a:p>
            <a:pPr marL="0" indent="0">
              <a:buNone/>
            </a:pPr>
            <a:r>
              <a:rPr lang="en-US" b="1" dirty="0"/>
              <a:t>GITR (Get In The Ring- Bangladesh)</a:t>
            </a:r>
            <a:endParaRPr lang="en-US" dirty="0"/>
          </a:p>
          <a:p>
            <a:pPr marL="0" indent="0" algn="just">
              <a:buNone/>
            </a:pPr>
            <a:r>
              <a:rPr lang="en-US" dirty="0" smtClean="0"/>
              <a:t>Get </a:t>
            </a:r>
            <a:r>
              <a:rPr lang="en-US" dirty="0"/>
              <a:t>in the Ring Dhaka is a selection event for the Global Startup Competition of the Get in the Ring Foundation. This yearly pitch competition challenges you to show what you’ve got in an actual ring. Through 1-on-1 battles, you will compete for awards, a place in the Global </a:t>
            </a:r>
            <a:r>
              <a:rPr lang="en-US" dirty="0" err="1"/>
              <a:t>Meetup</a:t>
            </a:r>
            <a:r>
              <a:rPr lang="en-US" dirty="0"/>
              <a:t> and the attention of potential fans. Daffodil International University is the host of Get In The Ring- Bangladesh</a:t>
            </a:r>
            <a:r>
              <a:rPr lang="en-US" dirty="0" smtClean="0"/>
              <a:t>.</a:t>
            </a:r>
            <a:endParaRPr lang="en-US" b="1" dirty="0"/>
          </a:p>
        </p:txBody>
      </p:sp>
      <p:pic>
        <p:nvPicPr>
          <p:cNvPr id="2050" name="Picture 2" descr="https://lh6.googleusercontent.com/fsbYfQrL6U6hKIR5wyaQiTg4-G7KNcWOR0D-wCItHzXuh6Mb_P5nq_ChZrGA8lhc9VV1C2-XcZQMedpLOCFx8qtdX1m_dW2eiRND0HAAP-lXF4225bY=w4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702" y="1979438"/>
            <a:ext cx="4686160" cy="24419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08499" y="4608164"/>
            <a:ext cx="5602310" cy="1815882"/>
          </a:xfrm>
          <a:prstGeom prst="rect">
            <a:avLst/>
          </a:prstGeom>
          <a:ln>
            <a:solidFill>
              <a:srgbClr val="00B0F0"/>
            </a:solidFill>
          </a:ln>
        </p:spPr>
        <p:txBody>
          <a:bodyPr wrap="square">
            <a:spAutoFit/>
          </a:bodyPr>
          <a:lstStyle/>
          <a:p>
            <a:pPr algn="just"/>
            <a:r>
              <a:rPr lang="en-US" sz="1600" b="1" dirty="0"/>
              <a:t>Startup Grind- DIU</a:t>
            </a:r>
            <a:r>
              <a:rPr lang="en-US" sz="1600" dirty="0"/>
              <a:t>: </a:t>
            </a:r>
            <a:endParaRPr lang="en-US" sz="1600" dirty="0" smtClean="0"/>
          </a:p>
          <a:p>
            <a:pPr algn="just"/>
            <a:r>
              <a:rPr lang="en-US" sz="1600" dirty="0" smtClean="0"/>
              <a:t>Startup </a:t>
            </a:r>
            <a:r>
              <a:rPr lang="en-US" sz="1600" dirty="0"/>
              <a:t>Grind DIU is a university chapter of the Google for Startups- which is the largest independent startup community, actively educating, inspiring, and connecting more than 1,500,000 entrepreneurs in 600 cities. By Startup Grind-Daffodil International University we will bring the successful Bangladeshi Entrepreneurs who will share the stories behind their journey. The events are arranged in almost every month.</a:t>
            </a:r>
          </a:p>
        </p:txBody>
      </p:sp>
      <p:pic>
        <p:nvPicPr>
          <p:cNvPr id="2052" name="Picture 4" descr="https://lh3.googleusercontent.com/EpJ4i9patTol2o-Te-U1pfQDyRaTkRb8pIlNB_MtpCTEfnz_F3Fx4GDiL_1ih0jeLBBmgu2O53YRz5eHH4ope8q05TfrOq8ob4rWSSS_Y0_Iv9wLl8Y=w2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8499" y="1979438"/>
            <a:ext cx="5273393" cy="2425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8003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5131" y="4369904"/>
            <a:ext cx="3308228" cy="1992259"/>
          </a:xfrm>
        </p:spPr>
        <p:txBody>
          <a:bodyPr/>
          <a:lstStyle/>
          <a:p>
            <a:pPr marL="0" indent="0">
              <a:buNone/>
            </a:pPr>
            <a:r>
              <a:rPr lang="en-US" b="1" dirty="0"/>
              <a:t>HULT Prize </a:t>
            </a:r>
            <a:r>
              <a:rPr lang="en-US" b="1" dirty="0" smtClean="0"/>
              <a:t>DIU</a:t>
            </a:r>
          </a:p>
          <a:p>
            <a:pPr marL="0" indent="0" algn="just">
              <a:buNone/>
            </a:pPr>
            <a:r>
              <a:rPr lang="en-US" dirty="0"/>
              <a:t>DIU hosts HULT Prize on a regular basis. We are ranked no. 1 this year as we have the highest number of participation. More than 586 teams have participated so far this year.</a:t>
            </a:r>
          </a:p>
        </p:txBody>
      </p:sp>
      <p:pic>
        <p:nvPicPr>
          <p:cNvPr id="3074" name="Picture 2" descr="https://lh5.googleusercontent.com/M6oeNWsgUjm0wprWMxF0GbT0GqD2X7i-GvzQQKR1pjB2tLmR4qRTbSNJ7Miec91BXndhVDRIvcE0nJwAVzFbW72SIg6HATI7ZkzK05e0J1CY9DVndQ=w2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301" y="2077463"/>
            <a:ext cx="2015502" cy="26625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18952" y="2077463"/>
            <a:ext cx="2949306" cy="2031325"/>
          </a:xfrm>
          <a:prstGeom prst="rect">
            <a:avLst/>
          </a:prstGeom>
        </p:spPr>
        <p:txBody>
          <a:bodyPr wrap="square">
            <a:spAutoFit/>
          </a:bodyPr>
          <a:lstStyle/>
          <a:p>
            <a:r>
              <a:rPr lang="en-US" b="1" dirty="0"/>
              <a:t>Global Money </a:t>
            </a:r>
            <a:r>
              <a:rPr lang="en-US" b="1" dirty="0" smtClean="0"/>
              <a:t>Week</a:t>
            </a:r>
          </a:p>
          <a:p>
            <a:pPr algn="just"/>
            <a:r>
              <a:rPr lang="en-US" dirty="0"/>
              <a:t>Bangladesh Skill Development Institute (BSDI) and Daffodil International University (DIU) led the weeklong GMW celebration in collaboration with Bangladesh Bank.</a:t>
            </a:r>
          </a:p>
        </p:txBody>
      </p:sp>
      <p:pic>
        <p:nvPicPr>
          <p:cNvPr id="7" name="Picture 6"/>
          <p:cNvPicPr>
            <a:picLocks noChangeAspect="1"/>
          </p:cNvPicPr>
          <p:nvPr/>
        </p:nvPicPr>
        <p:blipFill>
          <a:blip r:embed="rId3"/>
          <a:stretch>
            <a:fillRect/>
          </a:stretch>
        </p:blipFill>
        <p:spPr>
          <a:xfrm>
            <a:off x="5057056" y="3931645"/>
            <a:ext cx="2311202" cy="2865549"/>
          </a:xfrm>
          <a:prstGeom prst="rect">
            <a:avLst/>
          </a:prstGeom>
        </p:spPr>
      </p:pic>
      <p:sp>
        <p:nvSpPr>
          <p:cNvPr id="10" name="Rectangle 9"/>
          <p:cNvSpPr/>
          <p:nvPr/>
        </p:nvSpPr>
        <p:spPr>
          <a:xfrm>
            <a:off x="7753081" y="3934872"/>
            <a:ext cx="3973638" cy="2862322"/>
          </a:xfrm>
          <a:prstGeom prst="rect">
            <a:avLst/>
          </a:prstGeom>
        </p:spPr>
        <p:txBody>
          <a:bodyPr wrap="square">
            <a:spAutoFit/>
          </a:bodyPr>
          <a:lstStyle/>
          <a:p>
            <a:r>
              <a:rPr lang="en-US" b="1" dirty="0"/>
              <a:t>Global Entrepreneurship Week (GEW</a:t>
            </a:r>
            <a:r>
              <a:rPr lang="en-US" b="1" dirty="0" smtClean="0"/>
              <a:t>)</a:t>
            </a:r>
            <a:endParaRPr lang="en-US" b="1" dirty="0"/>
          </a:p>
          <a:p>
            <a:r>
              <a:rPr lang="en-US" dirty="0"/>
              <a:t>DIU has won the ‘Rookie of the year’ Award for its outstanding performance in promoting GEN Entrepreneurial effort countrywide. The award has been conferred in a colorful ceremony held on April 15, 2019 in Manama, Bahrain during Global Entrepreneurship Congress and </a:t>
            </a:r>
            <a:r>
              <a:rPr lang="en-US" dirty="0" err="1"/>
              <a:t>Dr</a:t>
            </a:r>
            <a:r>
              <a:rPr lang="en-US" dirty="0"/>
              <a:t> Md. Sabur Khan, Chairman, Board of Trustees, DIU received this recognition for the University.</a:t>
            </a:r>
          </a:p>
        </p:txBody>
      </p:sp>
      <p:pic>
        <p:nvPicPr>
          <p:cNvPr id="12" name="Picture 11"/>
          <p:cNvPicPr>
            <a:picLocks noChangeAspect="1"/>
          </p:cNvPicPr>
          <p:nvPr/>
        </p:nvPicPr>
        <p:blipFill>
          <a:blip r:embed="rId4"/>
          <a:stretch>
            <a:fillRect/>
          </a:stretch>
        </p:blipFill>
        <p:spPr>
          <a:xfrm>
            <a:off x="8473040" y="1883173"/>
            <a:ext cx="2774791" cy="2051699"/>
          </a:xfrm>
          <a:prstGeom prst="rect">
            <a:avLst/>
          </a:prstGeom>
        </p:spPr>
      </p:pic>
    </p:spTree>
    <p:extLst>
      <p:ext uri="{BB962C8B-B14F-4D97-AF65-F5344CB8AC3E}">
        <p14:creationId xmlns:p14="http://schemas.microsoft.com/office/powerpoint/2010/main" val="19485317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87015" y="3334261"/>
            <a:ext cx="2767314" cy="2585323"/>
          </a:xfrm>
          <a:prstGeom prst="rect">
            <a:avLst/>
          </a:prstGeom>
          <a:ln w="28575">
            <a:solidFill>
              <a:srgbClr val="0070C0"/>
            </a:solidFill>
          </a:ln>
        </p:spPr>
        <p:txBody>
          <a:bodyPr wrap="square">
            <a:spAutoFit/>
          </a:bodyPr>
          <a:lstStyle/>
          <a:p>
            <a:pPr algn="just"/>
            <a:r>
              <a:rPr lang="en-US" dirty="0"/>
              <a:t>Department of Innovation and Entrepreneurship in association with </a:t>
            </a:r>
            <a:r>
              <a:rPr lang="en-US" b="1" dirty="0"/>
              <a:t>Startup Huddle Dhaka</a:t>
            </a:r>
            <a:r>
              <a:rPr lang="en-US" dirty="0"/>
              <a:t> hosts events in every month where they focuses on educate, engage, and connect entrepreneurs and future leaders of the country.</a:t>
            </a:r>
          </a:p>
        </p:txBody>
      </p:sp>
      <p:sp>
        <p:nvSpPr>
          <p:cNvPr id="10" name="Rectangle 9"/>
          <p:cNvSpPr/>
          <p:nvPr/>
        </p:nvSpPr>
        <p:spPr>
          <a:xfrm>
            <a:off x="785743" y="4152542"/>
            <a:ext cx="2507476" cy="2308324"/>
          </a:xfrm>
          <a:prstGeom prst="rect">
            <a:avLst/>
          </a:prstGeom>
        </p:spPr>
        <p:txBody>
          <a:bodyPr wrap="square">
            <a:spAutoFit/>
          </a:bodyPr>
          <a:lstStyle/>
          <a:p>
            <a:pPr algn="just"/>
            <a:r>
              <a:rPr lang="en-US" b="1" dirty="0"/>
              <a:t>Global Entrepreneurship Research Network(GERN</a:t>
            </a:r>
            <a:r>
              <a:rPr lang="en-US" b="1" dirty="0" smtClean="0"/>
              <a:t>):</a:t>
            </a:r>
          </a:p>
          <a:p>
            <a:pPr algn="just"/>
            <a:endParaRPr lang="en-US" dirty="0"/>
          </a:p>
          <a:p>
            <a:pPr algn="just"/>
            <a:r>
              <a:rPr lang="en-US" dirty="0"/>
              <a:t>DIU is </a:t>
            </a:r>
            <a:r>
              <a:rPr lang="en-US" dirty="0" smtClean="0"/>
              <a:t>the </a:t>
            </a:r>
            <a:r>
              <a:rPr lang="en-US" dirty="0"/>
              <a:t>program member of Global Entrepreneurship Research Network under GEN.</a:t>
            </a:r>
          </a:p>
        </p:txBody>
      </p:sp>
      <p:pic>
        <p:nvPicPr>
          <p:cNvPr id="4100" name="Picture 4" descr="https://lh6.googleusercontent.com/-ca1liIQ6-MnserAtULZbrD4LIwBlVrKTiPnY8o20ErGcMSdB-1tU_CEEce-AA0agfVrxMN1lf3gToDO84DHE49m4KUruww7CLiMpnTF0q-NawdvN7Y=w3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644" y="2321672"/>
            <a:ext cx="2733675" cy="11430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315199" y="3875543"/>
            <a:ext cx="4295609" cy="2585323"/>
          </a:xfrm>
          <a:prstGeom prst="rect">
            <a:avLst/>
          </a:prstGeom>
        </p:spPr>
        <p:txBody>
          <a:bodyPr wrap="square">
            <a:spAutoFit/>
          </a:bodyPr>
          <a:lstStyle/>
          <a:p>
            <a:pPr algn="just"/>
            <a:r>
              <a:rPr lang="en-US" b="1" dirty="0"/>
              <a:t>Global Entrepreneurship Congress (GEC):</a:t>
            </a:r>
            <a:r>
              <a:rPr lang="en-US" dirty="0"/>
              <a:t> Every year, the Global Entrepreneurship Congress gathers together thousands of entrepreneurs, investors, researchers, policymakers and other startup champions from more than 170 countries to identify new ways of helping founders start and scale new ventures around the world. </a:t>
            </a:r>
            <a:r>
              <a:rPr lang="en-US" dirty="0" smtClean="0"/>
              <a:t>DIU </a:t>
            </a:r>
            <a:r>
              <a:rPr lang="en-US" dirty="0"/>
              <a:t>delegates participated in Global Entrepreneurship Congress every year.</a:t>
            </a:r>
          </a:p>
        </p:txBody>
      </p:sp>
      <p:pic>
        <p:nvPicPr>
          <p:cNvPr id="4104" name="Picture 8" descr="Image result for Global Entrepreneurship Congress (G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4022" y="2307397"/>
            <a:ext cx="3522937" cy="1171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5356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1193" y="2523117"/>
            <a:ext cx="2569934" cy="369332"/>
          </a:xfrm>
          <a:prstGeom prst="rect">
            <a:avLst/>
          </a:prstGeom>
        </p:spPr>
        <p:txBody>
          <a:bodyPr wrap="none">
            <a:spAutoFit/>
          </a:bodyPr>
          <a:lstStyle/>
          <a:p>
            <a:r>
              <a:rPr lang="en-US" b="1" u="sng" dirty="0">
                <a:solidFill>
                  <a:srgbClr val="212121"/>
                </a:solidFill>
                <a:latin typeface="Open Sans"/>
              </a:rPr>
              <a:t>Are u the next startup</a:t>
            </a:r>
            <a:endParaRPr lang="en-US" dirty="0"/>
          </a:p>
        </p:txBody>
      </p:sp>
      <p:sp>
        <p:nvSpPr>
          <p:cNvPr id="5" name="Rectangle 4"/>
          <p:cNvSpPr/>
          <p:nvPr/>
        </p:nvSpPr>
        <p:spPr>
          <a:xfrm>
            <a:off x="472225" y="3128217"/>
            <a:ext cx="3314164" cy="3416320"/>
          </a:xfrm>
          <a:prstGeom prst="rect">
            <a:avLst/>
          </a:prstGeom>
          <a:ln w="28575">
            <a:solidFill>
              <a:srgbClr val="AA2C71"/>
            </a:solidFill>
          </a:ln>
        </p:spPr>
        <p:txBody>
          <a:bodyPr wrap="square">
            <a:spAutoFit/>
          </a:bodyPr>
          <a:lstStyle/>
          <a:p>
            <a:r>
              <a:rPr lang="en-US" dirty="0">
                <a:solidFill>
                  <a:srgbClr val="212121"/>
                </a:solidFill>
                <a:latin typeface="Open Sans"/>
              </a:rPr>
              <a:t>"Are You the Next Startup?" is a national level talent hunt program introduced to find out potential startups and entrepreneurs of Bangladesh. It will hunt, groom, design, organize, and manage new enterprises or business ideas till the ultimate success of each winner</a:t>
            </a:r>
            <a:r>
              <a:rPr lang="en-US" dirty="0" smtClean="0">
                <a:solidFill>
                  <a:srgbClr val="212121"/>
                </a:solidFill>
                <a:latin typeface="Open Sans"/>
              </a:rPr>
              <a:t>.</a:t>
            </a:r>
          </a:p>
          <a:p>
            <a:endParaRPr lang="en-US" dirty="0">
              <a:solidFill>
                <a:srgbClr val="212121"/>
              </a:solidFill>
              <a:latin typeface="Open Sans"/>
            </a:endParaRPr>
          </a:p>
          <a:p>
            <a:r>
              <a:rPr lang="en-US" b="1" dirty="0">
                <a:solidFill>
                  <a:srgbClr val="002060"/>
                </a:solidFill>
              </a:rPr>
              <a:t>http://next-startup.net/</a:t>
            </a:r>
          </a:p>
        </p:txBody>
      </p:sp>
      <p:sp>
        <p:nvSpPr>
          <p:cNvPr id="7" name="Rectangle 6"/>
          <p:cNvSpPr/>
          <p:nvPr/>
        </p:nvSpPr>
        <p:spPr>
          <a:xfrm>
            <a:off x="5514809" y="3128217"/>
            <a:ext cx="6096000" cy="2585323"/>
          </a:xfrm>
          <a:prstGeom prst="rect">
            <a:avLst/>
          </a:prstGeom>
          <a:ln w="28575">
            <a:solidFill>
              <a:srgbClr val="0070C0"/>
            </a:solidFill>
          </a:ln>
        </p:spPr>
        <p:txBody>
          <a:bodyPr>
            <a:spAutoFit/>
          </a:bodyPr>
          <a:lstStyle/>
          <a:p>
            <a:r>
              <a:rPr lang="en-US" b="1" dirty="0"/>
              <a:t>Startup Market</a:t>
            </a:r>
            <a:r>
              <a:rPr lang="en-US" dirty="0"/>
              <a:t>: The concept of ‘Daffodil Startup Market’ is being initiated to promote entrepreneurial potentials of students and create more buzz in university life. It will be a platform for students to run small businesses and learn from those experiences. Student vendors can sell almost any wares, books, candles, foods, art works, handmade goods, jewelry, bonsai, toys, seasonal items and anything innovative that they want over a period of a whole day (from 2PM-6PM). At a rental of only BDT 120 (for 1 day), it is an extremely viable option for budding student entrepreneurs in DIU.</a:t>
            </a:r>
          </a:p>
        </p:txBody>
      </p:sp>
    </p:spTree>
    <p:extLst>
      <p:ext uri="{BB962C8B-B14F-4D97-AF65-F5344CB8AC3E}">
        <p14:creationId xmlns:p14="http://schemas.microsoft.com/office/powerpoint/2010/main" val="2713001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Checklist">
            <a:extLst>
              <a:ext uri="{FF2B5EF4-FFF2-40B4-BE49-F238E27FC236}">
                <a16:creationId xmlns:a16="http://schemas.microsoft.com/office/drawing/2014/main" xmlns="" id="{DEF978AA-586E-4790-8E74-51E8F5CE4214}"/>
              </a:ext>
              <a:ext uri="{C183D7F6-B498-43B3-948B-1728B52AA6E4}">
                <adec:decorative xmlns:adec="http://schemas.microsoft.com/office/drawing/2017/decorative" xmlns=""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1192" y="751856"/>
            <a:ext cx="914400" cy="914400"/>
          </a:xfrm>
          <a:prstGeom prst="rect">
            <a:avLst/>
          </a:prstGeom>
        </p:spPr>
      </p:pic>
      <p:sp>
        <p:nvSpPr>
          <p:cNvPr id="3" name="Content Placeholder 2" descr="content">
            <a:extLst>
              <a:ext uri="{FF2B5EF4-FFF2-40B4-BE49-F238E27FC236}">
                <a16:creationId xmlns:a16="http://schemas.microsoft.com/office/drawing/2014/main" xmlns="" id="{46EBE25F-EA7E-41D8-8362-014D6953C631}"/>
              </a:ext>
            </a:extLst>
          </p:cNvPr>
          <p:cNvSpPr>
            <a:spLocks noGrp="1"/>
          </p:cNvSpPr>
          <p:nvPr>
            <p:ph idx="1"/>
          </p:nvPr>
        </p:nvSpPr>
        <p:spPr>
          <a:xfrm>
            <a:off x="581192" y="2180496"/>
            <a:ext cx="11029615" cy="4555155"/>
          </a:xfrm>
          <a:ln w="38100">
            <a:solidFill>
              <a:srgbClr val="002060"/>
            </a:solidFill>
          </a:ln>
        </p:spPr>
        <p:txBody>
          <a:bodyPr>
            <a:normAutofit fontScale="92500" lnSpcReduction="20000"/>
          </a:bodyPr>
          <a:lstStyle/>
          <a:p>
            <a:pPr marL="365760" indent="-284163">
              <a:lnSpc>
                <a:spcPct val="110000"/>
              </a:lnSpc>
              <a:spcBef>
                <a:spcPts val="1000"/>
              </a:spcBef>
              <a:buFont typeface="Wingdings" pitchFamily="2" charset="2"/>
              <a:buChar char="q"/>
            </a:pPr>
            <a:r>
              <a:rPr lang="en-US" sz="2100" dirty="0"/>
              <a:t>Higher education in the modern concept began in this region with the establishment of the University of Calcutta in 1857.</a:t>
            </a:r>
          </a:p>
          <a:p>
            <a:pPr marL="365760" indent="-284163">
              <a:lnSpc>
                <a:spcPct val="110000"/>
              </a:lnSpc>
              <a:spcBef>
                <a:spcPts val="1000"/>
              </a:spcBef>
              <a:buFont typeface="Wingdings" pitchFamily="2" charset="2"/>
              <a:buChar char="q"/>
            </a:pPr>
            <a:r>
              <a:rPr lang="en-US" sz="2100" dirty="0"/>
              <a:t>The establishment of the University of Dhaka in 1921 had a profound impact on the development of education in Bangladesh (East Bengal).</a:t>
            </a:r>
          </a:p>
          <a:p>
            <a:pPr marL="365760" indent="-284163">
              <a:lnSpc>
                <a:spcPct val="110000"/>
              </a:lnSpc>
              <a:spcBef>
                <a:spcPts val="1000"/>
              </a:spcBef>
              <a:buFont typeface="Wingdings" pitchFamily="2" charset="2"/>
              <a:buChar char="q"/>
            </a:pPr>
            <a:r>
              <a:rPr lang="en-US" sz="2100" dirty="0"/>
              <a:t>Dhaka remained the only university in the region for the rest of the British period.</a:t>
            </a:r>
          </a:p>
          <a:p>
            <a:pPr marL="365760" indent="-284163">
              <a:lnSpc>
                <a:spcPct val="110000"/>
              </a:lnSpc>
              <a:spcBef>
                <a:spcPts val="1000"/>
              </a:spcBef>
              <a:buFont typeface="Wingdings" pitchFamily="2" charset="2"/>
              <a:buChar char="q"/>
            </a:pPr>
            <a:r>
              <a:rPr lang="en-US" sz="2100" dirty="0"/>
              <a:t>Five more public universities were however established during the Pakistan period, between 1953 and 1970. </a:t>
            </a:r>
          </a:p>
          <a:p>
            <a:pPr marL="365760" indent="-284163">
              <a:lnSpc>
                <a:spcPct val="110000"/>
              </a:lnSpc>
              <a:spcBef>
                <a:spcPts val="1000"/>
              </a:spcBef>
              <a:buFont typeface="Wingdings" pitchFamily="2" charset="2"/>
              <a:buChar char="q"/>
            </a:pPr>
            <a:r>
              <a:rPr lang="en-US" sz="2100" dirty="0"/>
              <a:t>Since the liberation of the country, there has been a remarkable growth in both the number of universities and in the number of university students.</a:t>
            </a:r>
          </a:p>
          <a:p>
            <a:pPr marL="365760" indent="-284163">
              <a:lnSpc>
                <a:spcPct val="110000"/>
              </a:lnSpc>
              <a:spcBef>
                <a:spcPts val="1000"/>
              </a:spcBef>
              <a:buFont typeface="Wingdings" pitchFamily="2" charset="2"/>
              <a:buChar char="q"/>
            </a:pPr>
            <a:r>
              <a:rPr lang="en-US" sz="2100" dirty="0"/>
              <a:t>A new development in university education in Bangladesh has been the establishment of private universities since 1992</a:t>
            </a:r>
            <a:r>
              <a:rPr lang="en-US" sz="2100" dirty="0" smtClean="0"/>
              <a:t>.</a:t>
            </a:r>
          </a:p>
          <a:p>
            <a:pPr marL="365760" indent="-284163">
              <a:lnSpc>
                <a:spcPct val="110000"/>
              </a:lnSpc>
              <a:spcBef>
                <a:spcPts val="1000"/>
              </a:spcBef>
              <a:buFont typeface="Wingdings" pitchFamily="2" charset="2"/>
              <a:buChar char="q"/>
            </a:pPr>
            <a:r>
              <a:rPr lang="en-US" sz="2100" dirty="0"/>
              <a:t>National Education Policy 2010</a:t>
            </a:r>
          </a:p>
          <a:p>
            <a:pPr marL="365760" indent="-284163">
              <a:lnSpc>
                <a:spcPct val="110000"/>
              </a:lnSpc>
              <a:spcBef>
                <a:spcPts val="1000"/>
              </a:spcBef>
              <a:buFont typeface="Wingdings" pitchFamily="2" charset="2"/>
              <a:buChar char="q"/>
            </a:pPr>
            <a:endParaRPr lang="en-US" dirty="0"/>
          </a:p>
        </p:txBody>
      </p:sp>
      <p:sp>
        <p:nvSpPr>
          <p:cNvPr id="4" name="Title 3"/>
          <p:cNvSpPr>
            <a:spLocks noGrp="1"/>
          </p:cNvSpPr>
          <p:nvPr>
            <p:ph type="title"/>
          </p:nvPr>
        </p:nvSpPr>
        <p:spPr/>
        <p:txBody>
          <a:bodyPr>
            <a:normAutofit fontScale="90000"/>
          </a:bodyPr>
          <a:lstStyle/>
          <a:p>
            <a:r>
              <a:rPr lang="en-US" dirty="0" smtClean="0"/>
              <a:t>History of higher education in this region</a:t>
            </a:r>
            <a:endParaRPr lang="en-US" dirty="0"/>
          </a:p>
        </p:txBody>
      </p:sp>
    </p:spTree>
    <p:extLst>
      <p:ext uri="{BB962C8B-B14F-4D97-AF65-F5344CB8AC3E}">
        <p14:creationId xmlns:p14="http://schemas.microsoft.com/office/powerpoint/2010/main" val="29310834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5890" y="2926667"/>
            <a:ext cx="3024893" cy="3678303"/>
          </a:xfrm>
          <a:ln w="28575">
            <a:solidFill>
              <a:srgbClr val="AA2C71"/>
            </a:solidFill>
          </a:ln>
        </p:spPr>
        <p:txBody>
          <a:bodyPr>
            <a:normAutofit lnSpcReduction="10000"/>
          </a:bodyPr>
          <a:lstStyle/>
          <a:p>
            <a:pPr marL="0" indent="0" algn="just">
              <a:buNone/>
            </a:pPr>
            <a:r>
              <a:rPr lang="en-US" b="1" dirty="0"/>
              <a:t>Entrepreneurship Development Fund (EDF) </a:t>
            </a:r>
            <a:r>
              <a:rPr lang="en-US" dirty="0" smtClean="0"/>
              <a:t>: </a:t>
            </a:r>
          </a:p>
          <a:p>
            <a:pPr marL="0" indent="0" algn="just">
              <a:buNone/>
            </a:pPr>
            <a:r>
              <a:rPr lang="en-US" dirty="0" smtClean="0"/>
              <a:t>Entrepreneurship </a:t>
            </a:r>
            <a:r>
              <a:rPr lang="en-US" dirty="0"/>
              <a:t>Development Fund (EDF) is only intended to be used for the development of all the students of Daffodil International University. It will be allocated as a loan for the business development/ initiation purposes, or, business support services and grooming services. It will be considered as the R&amp;D for student’s projects.</a:t>
            </a:r>
          </a:p>
        </p:txBody>
      </p:sp>
      <p:sp>
        <p:nvSpPr>
          <p:cNvPr id="6" name="Rectangle 5"/>
          <p:cNvSpPr/>
          <p:nvPr/>
        </p:nvSpPr>
        <p:spPr>
          <a:xfrm>
            <a:off x="4091189" y="2278212"/>
            <a:ext cx="6096000" cy="1477328"/>
          </a:xfrm>
          <a:prstGeom prst="rect">
            <a:avLst/>
          </a:prstGeom>
          <a:ln w="28575">
            <a:solidFill>
              <a:srgbClr val="0070C0"/>
            </a:solidFill>
          </a:ln>
        </p:spPr>
        <p:txBody>
          <a:bodyPr>
            <a:spAutoFit/>
          </a:bodyPr>
          <a:lstStyle/>
          <a:p>
            <a:r>
              <a:rPr lang="en-US" b="1" dirty="0"/>
              <a:t>Startup Idea Fund</a:t>
            </a:r>
            <a:r>
              <a:rPr lang="en-US" dirty="0"/>
              <a:t>: Before graduation establishes yourself, don’t be a job seeker rather create employment for others”, this is the motto to the development and creates entrepreneurial Ecosystem. With this motto, Daffodil International University is organizing a startup idea competition to support innovative ideas. </a:t>
            </a:r>
          </a:p>
        </p:txBody>
      </p:sp>
      <p:sp>
        <p:nvSpPr>
          <p:cNvPr id="8" name="Rectangle 7"/>
          <p:cNvSpPr/>
          <p:nvPr/>
        </p:nvSpPr>
        <p:spPr>
          <a:xfrm>
            <a:off x="4657859" y="4019647"/>
            <a:ext cx="6096000" cy="2585323"/>
          </a:xfrm>
          <a:prstGeom prst="rect">
            <a:avLst/>
          </a:prstGeom>
          <a:ln w="28575">
            <a:solidFill>
              <a:srgbClr val="FF0000"/>
            </a:solidFill>
          </a:ln>
        </p:spPr>
        <p:txBody>
          <a:bodyPr>
            <a:spAutoFit/>
          </a:bodyPr>
          <a:lstStyle/>
          <a:p>
            <a:r>
              <a:rPr lang="en-US" b="1" dirty="0"/>
              <a:t>Daffodil ICT Carnival</a:t>
            </a:r>
            <a:r>
              <a:rPr lang="en-US" dirty="0"/>
              <a:t>: ICT itself is in the craziest ride in terms of its fast development. A huge number of our young population is the passengers who are taking different benefits considering the latest trend and whatever opportunities are coming before them. In most cases, the talents are not explored for the absence of focus, exposure, link with industries. On the other hand, Industries don’t also get right talents which they need. To bridge between these two points and to showcase the products/services, Daffodil Family is going to organizing the ICT Carnival.</a:t>
            </a:r>
          </a:p>
        </p:txBody>
      </p:sp>
    </p:spTree>
    <p:extLst>
      <p:ext uri="{BB962C8B-B14F-4D97-AF65-F5344CB8AC3E}">
        <p14:creationId xmlns:p14="http://schemas.microsoft.com/office/powerpoint/2010/main" val="13664682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8034" y="2249289"/>
            <a:ext cx="4662873" cy="2308324"/>
          </a:xfrm>
          <a:prstGeom prst="rect">
            <a:avLst/>
          </a:prstGeom>
          <a:ln w="38100">
            <a:solidFill>
              <a:srgbClr val="FF0000"/>
            </a:solidFill>
          </a:ln>
        </p:spPr>
        <p:txBody>
          <a:bodyPr wrap="square">
            <a:spAutoFit/>
          </a:bodyPr>
          <a:lstStyle/>
          <a:p>
            <a:r>
              <a:rPr lang="en-US" b="1" dirty="0"/>
              <a:t>Industry-Academia Lecture Series</a:t>
            </a:r>
            <a:r>
              <a:rPr lang="en-US" dirty="0"/>
              <a:t>: With the aim to inform and motivate the educated youths of the struggle and challenges faced on route to success by the well known entrepreneurs of the country, Daffodil International University Industry Academia Lecture Series on Entrepreneurship Development introduced by Innovation and Incubation Center (IIC) of Daffodil International University</a:t>
            </a:r>
          </a:p>
        </p:txBody>
      </p:sp>
      <p:grpSp>
        <p:nvGrpSpPr>
          <p:cNvPr id="6" name="Group 5"/>
          <p:cNvGrpSpPr/>
          <p:nvPr/>
        </p:nvGrpSpPr>
        <p:grpSpPr>
          <a:xfrm>
            <a:off x="5576551" y="2115152"/>
            <a:ext cx="6259133" cy="4388677"/>
            <a:chOff x="0" y="0"/>
            <a:chExt cx="6865348" cy="6002976"/>
          </a:xfrm>
        </p:grpSpPr>
        <p:pic>
          <p:nvPicPr>
            <p:cNvPr id="7" name="Picture 6" descr="http://news.daffodilvarsity.edu.bd/images/Caption-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008" y="0"/>
              <a:ext cx="2059305" cy="1371600"/>
            </a:xfrm>
            <a:prstGeom prst="rect">
              <a:avLst/>
            </a:prstGeom>
            <a:noFill/>
            <a:ln w="28575">
              <a:solidFill>
                <a:srgbClr val="C00000"/>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379" y="4441371"/>
              <a:ext cx="2026285" cy="1371600"/>
            </a:xfrm>
            <a:prstGeom prst="rect">
              <a:avLst/>
            </a:prstGeom>
            <a:ln w="28575">
              <a:solidFill>
                <a:srgbClr val="C00000"/>
              </a:solidFill>
            </a:ln>
          </p:spPr>
        </p:pic>
        <p:pic>
          <p:nvPicPr>
            <p:cNvPr id="9" name="Picture 8" descr="23232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9496" y="4631376"/>
              <a:ext cx="2000250" cy="1371600"/>
            </a:xfrm>
            <a:prstGeom prst="rect">
              <a:avLst/>
            </a:prstGeom>
            <a:noFill/>
            <a:ln w="28575">
              <a:solidFill>
                <a:srgbClr val="C00000"/>
              </a:solidFill>
            </a:ln>
          </p:spPr>
        </p:pic>
        <p:pic>
          <p:nvPicPr>
            <p:cNvPr id="10" name="Picture 9" descr="C:\Users\Mr.Monir Hossan\Desktop\1501512791_5.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425039"/>
              <a:ext cx="2059305" cy="1292225"/>
            </a:xfrm>
            <a:prstGeom prst="rect">
              <a:avLst/>
            </a:prstGeom>
            <a:noFill/>
            <a:ln w="28575">
              <a:solidFill>
                <a:srgbClr val="C00000"/>
              </a:solidFill>
            </a:ln>
          </p:spPr>
        </p:pic>
        <p:pic>
          <p:nvPicPr>
            <p:cNvPr id="11" name="Picture 10" descr="C:\Users\Mr.Monir Hossan\Desktop\download.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70119" y="1769423"/>
              <a:ext cx="2069465" cy="1358900"/>
            </a:xfrm>
            <a:prstGeom prst="rect">
              <a:avLst/>
            </a:prstGeom>
            <a:noFill/>
            <a:ln w="28575">
              <a:solidFill>
                <a:srgbClr val="C00000"/>
              </a:solidFill>
            </a:ln>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838202"/>
              <a:ext cx="1685925" cy="1323975"/>
            </a:xfrm>
            <a:prstGeom prst="rect">
              <a:avLst/>
            </a:prstGeom>
            <a:ln w="28575">
              <a:solidFill>
                <a:srgbClr val="C00000"/>
              </a:solidFill>
            </a:ln>
          </p:spPr>
        </p:pic>
        <p:pic>
          <p:nvPicPr>
            <p:cNvPr id="13" name="Picture 12" descr="Image result for Industry Academia Lecture Series 11, Session with Achyuta Samanta"/>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80062" y="4536374"/>
              <a:ext cx="2088515" cy="1358900"/>
            </a:xfrm>
            <a:prstGeom prst="rect">
              <a:avLst/>
            </a:prstGeom>
            <a:noFill/>
            <a:ln w="28575">
              <a:solidFill>
                <a:srgbClr val="C00000"/>
              </a:solidFill>
            </a:ln>
          </p:spPr>
        </p:pic>
        <p:pic>
          <p:nvPicPr>
            <p:cNvPr id="14" name="Picture 13" descr="Image result for Industry Academia Lecture Series 11, Session with Achyuta Samanta"/>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83875" y="249382"/>
              <a:ext cx="2057400" cy="1333500"/>
            </a:xfrm>
            <a:prstGeom prst="rect">
              <a:avLst/>
            </a:prstGeom>
            <a:noFill/>
            <a:ln w="28575">
              <a:solidFill>
                <a:srgbClr val="C00000"/>
              </a:solidFill>
            </a:ln>
          </p:spPr>
        </p:pic>
        <p:pic>
          <p:nvPicPr>
            <p:cNvPr id="15" name="Picture 14" descr="Rokia Afzal"/>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25143" y="3301340"/>
              <a:ext cx="1640205" cy="1227455"/>
            </a:xfrm>
            <a:prstGeom prst="rect">
              <a:avLst/>
            </a:prstGeom>
            <a:noFill/>
            <a:ln w="28575">
              <a:solidFill>
                <a:srgbClr val="C00000"/>
              </a:solidFill>
            </a:ln>
          </p:spPr>
        </p:pic>
        <p:pic>
          <p:nvPicPr>
            <p:cNvPr id="16" name="Picture 15" descr="C:\Users\Mr.Monir Hossan\Desktop\img.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75065" y="130628"/>
              <a:ext cx="2219325" cy="1358900"/>
            </a:xfrm>
            <a:prstGeom prst="rect">
              <a:avLst/>
            </a:prstGeom>
            <a:noFill/>
            <a:ln w="28575">
              <a:solidFill>
                <a:srgbClr val="C00000"/>
              </a:solidFill>
            </a:ln>
          </p:spPr>
        </p:pic>
        <p:pic>
          <p:nvPicPr>
            <p:cNvPr id="17" name="Picture 16" descr="C:\Users\Mr.Monir Hossan\Desktop\1488381541_1.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85060" y="1591293"/>
              <a:ext cx="2088515" cy="1292225"/>
            </a:xfrm>
            <a:prstGeom prst="rect">
              <a:avLst/>
            </a:prstGeom>
            <a:noFill/>
            <a:ln w="28575">
              <a:solidFill>
                <a:srgbClr val="C00000"/>
              </a:solidFill>
            </a:ln>
          </p:spPr>
        </p:pic>
        <p:pic>
          <p:nvPicPr>
            <p:cNvPr id="18" name="Picture 17" descr="C:\Users\Mr.Monir Hossan\Desktop\download (1).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686296" y="2945080"/>
              <a:ext cx="1819275" cy="1398905"/>
            </a:xfrm>
            <a:prstGeom prst="rect">
              <a:avLst/>
            </a:prstGeom>
            <a:noFill/>
            <a:ln w="28575">
              <a:solidFill>
                <a:srgbClr val="C00000"/>
              </a:solidFill>
            </a:ln>
          </p:spPr>
        </p:pic>
        <p:pic>
          <p:nvPicPr>
            <p:cNvPr id="19" name="Picture 18" descr="7F9A7517"/>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26971" y="3170712"/>
              <a:ext cx="1638300" cy="1341755"/>
            </a:xfrm>
            <a:prstGeom prst="rect">
              <a:avLst/>
            </a:prstGeom>
            <a:noFill/>
            <a:ln w="28575">
              <a:solidFill>
                <a:srgbClr val="C00000"/>
              </a:solidFill>
            </a:ln>
          </p:spPr>
        </p:pic>
      </p:grpSp>
    </p:spTree>
    <p:extLst>
      <p:ext uri="{BB962C8B-B14F-4D97-AF65-F5344CB8AC3E}">
        <p14:creationId xmlns:p14="http://schemas.microsoft.com/office/powerpoint/2010/main" val="34421741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1269" y="2082716"/>
            <a:ext cx="5915136" cy="4801314"/>
          </a:xfrm>
          <a:prstGeom prst="rect">
            <a:avLst/>
          </a:prstGeom>
          <a:ln>
            <a:solidFill>
              <a:srgbClr val="00B0F0"/>
            </a:solidFill>
          </a:ln>
        </p:spPr>
        <p:txBody>
          <a:bodyPr wrap="square">
            <a:spAutoFit/>
          </a:bodyPr>
          <a:lstStyle/>
          <a:p>
            <a:r>
              <a:rPr lang="en-US" b="1" dirty="0"/>
              <a:t>Global Entrepreneurship Summer Camp, </a:t>
            </a:r>
            <a:r>
              <a:rPr lang="en-US" b="1" dirty="0" err="1"/>
              <a:t>Unimap</a:t>
            </a:r>
            <a:r>
              <a:rPr lang="en-US" b="1" dirty="0"/>
              <a:t>, Malaysia(2016</a:t>
            </a:r>
            <a:r>
              <a:rPr lang="en-US" b="1" dirty="0" smtClean="0"/>
              <a:t>)</a:t>
            </a:r>
          </a:p>
          <a:p>
            <a:endParaRPr lang="en-US" dirty="0" smtClean="0"/>
          </a:p>
          <a:p>
            <a:r>
              <a:rPr lang="en-US" dirty="0" smtClean="0"/>
              <a:t>The </a:t>
            </a:r>
            <a:r>
              <a:rPr lang="en-US" dirty="0"/>
              <a:t>GESC is the brainchild of the top management of five Asian universities, who meet in China in 2015. The universities are </a:t>
            </a:r>
            <a:r>
              <a:rPr lang="en-US" dirty="0" err="1"/>
              <a:t>Mahasarakham</a:t>
            </a:r>
            <a:r>
              <a:rPr lang="en-US" dirty="0"/>
              <a:t> University (Thailand), Daffodil University (Bangladesh), </a:t>
            </a:r>
            <a:r>
              <a:rPr lang="en-US" dirty="0" err="1"/>
              <a:t>Wenzao</a:t>
            </a:r>
            <a:r>
              <a:rPr lang="en-US" dirty="0"/>
              <a:t> </a:t>
            </a:r>
            <a:r>
              <a:rPr lang="en-US" dirty="0" err="1"/>
              <a:t>Ursuline</a:t>
            </a:r>
            <a:r>
              <a:rPr lang="en-US" dirty="0"/>
              <a:t> University of Languages (Taiwan), </a:t>
            </a:r>
            <a:r>
              <a:rPr lang="en-US" dirty="0" err="1"/>
              <a:t>Ubudiyah</a:t>
            </a:r>
            <a:r>
              <a:rPr lang="en-US" dirty="0"/>
              <a:t> University (Indonesia), and </a:t>
            </a:r>
            <a:r>
              <a:rPr lang="en-US" dirty="0" err="1"/>
              <a:t>Universiti</a:t>
            </a:r>
            <a:r>
              <a:rPr lang="en-US" dirty="0"/>
              <a:t> Malaysia Perlis (</a:t>
            </a:r>
            <a:r>
              <a:rPr lang="en-US" dirty="0" err="1"/>
              <a:t>UniMAP</a:t>
            </a:r>
            <a:r>
              <a:rPr lang="en-US" dirty="0"/>
              <a:t>) (Malaysia). The camp is designed to encompass both theory and practical components, including visitations to factories, markets, and other entrepreneurial </a:t>
            </a:r>
            <a:r>
              <a:rPr lang="en-US" dirty="0" err="1"/>
              <a:t>centres</a:t>
            </a:r>
            <a:r>
              <a:rPr lang="en-US" dirty="0"/>
              <a:t>. It is an excellent chance to connect with fellow participants from different corners of the continent. A mentor-mentee arrangement is part of the delivery approach of the camp. Participants will be guided to achieve specific entrepreneurial targets including planning for global entrepreneurship start-ups and performing correct business pitching processes.</a:t>
            </a:r>
          </a:p>
        </p:txBody>
      </p:sp>
      <p:sp>
        <p:nvSpPr>
          <p:cNvPr id="7" name="Rectangle 6"/>
          <p:cNvSpPr/>
          <p:nvPr/>
        </p:nvSpPr>
        <p:spPr>
          <a:xfrm>
            <a:off x="6579463" y="3565894"/>
            <a:ext cx="5031346" cy="3139321"/>
          </a:xfrm>
          <a:prstGeom prst="rect">
            <a:avLst/>
          </a:prstGeom>
        </p:spPr>
        <p:txBody>
          <a:bodyPr wrap="square">
            <a:spAutoFit/>
          </a:bodyPr>
          <a:lstStyle/>
          <a:p>
            <a:pPr algn="just"/>
            <a:r>
              <a:rPr lang="en-US" dirty="0"/>
              <a:t>International Social Business Summer Program: The International Social Business Summer Program 2018 (ISBSP) was held from 1- 10 July, 2018 in the lush green campus of Daffodil International University (DIU) with the motto “Social Business Entrepreneurs for Better World”. Young minds from 16 different countries including Switzerland, Greece, France, Germany, Brazil, Taiwan, Philippines, Indonesia, South Korea, India, Sri Lanka, China, Somalia, Nigeria, Nepal and of course, Bangladesh came together to learn how to solve world's most pressing issues by using the power of business.</a:t>
            </a:r>
          </a:p>
        </p:txBody>
      </p:sp>
      <p:pic>
        <p:nvPicPr>
          <p:cNvPr id="8" name="Picture 7"/>
          <p:cNvPicPr>
            <a:picLocks noChangeAspect="1"/>
          </p:cNvPicPr>
          <p:nvPr/>
        </p:nvPicPr>
        <p:blipFill>
          <a:blip r:embed="rId2"/>
          <a:stretch>
            <a:fillRect/>
          </a:stretch>
        </p:blipFill>
        <p:spPr>
          <a:xfrm>
            <a:off x="6546994" y="2116744"/>
            <a:ext cx="5063815" cy="1449150"/>
          </a:xfrm>
          <a:prstGeom prst="rect">
            <a:avLst/>
          </a:prstGeom>
        </p:spPr>
      </p:pic>
    </p:spTree>
    <p:extLst>
      <p:ext uri="{BB962C8B-B14F-4D97-AF65-F5344CB8AC3E}">
        <p14:creationId xmlns:p14="http://schemas.microsoft.com/office/powerpoint/2010/main" val="5126807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0695" y="2020841"/>
            <a:ext cx="5311920" cy="4801314"/>
          </a:xfrm>
          <a:prstGeom prst="rect">
            <a:avLst/>
          </a:prstGeom>
        </p:spPr>
        <p:txBody>
          <a:bodyPr wrap="square">
            <a:spAutoFit/>
          </a:bodyPr>
          <a:lstStyle/>
          <a:p>
            <a:r>
              <a:rPr lang="en-US" b="1" dirty="0"/>
              <a:t>Global Entrepreneurship Camp (GEC), 2019 at USIM, </a:t>
            </a:r>
            <a:r>
              <a:rPr lang="en-US" b="1" dirty="0" smtClean="0"/>
              <a:t>Malaysia</a:t>
            </a:r>
          </a:p>
          <a:p>
            <a:endParaRPr lang="en-US" dirty="0"/>
          </a:p>
          <a:p>
            <a:pPr algn="just"/>
            <a:r>
              <a:rPr lang="en-US" dirty="0"/>
              <a:t>Global Entrepreneurship Camp 2019 is the 10 days long program on entrepreneurship jointly organized by USIM, DIU, and Perfect Triangle SDN. Key aim and objectives are: to present a platform where youth can come together to brainstorm on how to develop a global entrepreneurial mindset, to challenge youth globally, Students would equip themselves with global knowledge, participate in cross-cultural activities, build communication skills, and gain confidence to be able to become future business leaders. They also will get academic credits and recognition from several institutions, as well as an experience of Malaysian lifestyle, culture, and heritage through different set activities of study and recreational visits.. The camp will be held from the February 8th to 18th, 2019.</a:t>
            </a:r>
          </a:p>
        </p:txBody>
      </p:sp>
      <p:pic>
        <p:nvPicPr>
          <p:cNvPr id="6" name="Picture 5"/>
          <p:cNvPicPr>
            <a:picLocks noChangeAspect="1"/>
          </p:cNvPicPr>
          <p:nvPr/>
        </p:nvPicPr>
        <p:blipFill>
          <a:blip r:embed="rId2"/>
          <a:stretch>
            <a:fillRect/>
          </a:stretch>
        </p:blipFill>
        <p:spPr>
          <a:xfrm>
            <a:off x="6104587" y="2163279"/>
            <a:ext cx="5861423" cy="3511888"/>
          </a:xfrm>
          <a:prstGeom prst="rect">
            <a:avLst/>
          </a:prstGeom>
          <a:ln w="28575">
            <a:solidFill>
              <a:srgbClr val="00B0F0"/>
            </a:solidFill>
          </a:ln>
        </p:spPr>
      </p:pic>
    </p:spTree>
    <p:extLst>
      <p:ext uri="{BB962C8B-B14F-4D97-AF65-F5344CB8AC3E}">
        <p14:creationId xmlns:p14="http://schemas.microsoft.com/office/powerpoint/2010/main" val="20086004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403" y="2098115"/>
            <a:ext cx="4928845" cy="3693319"/>
          </a:xfrm>
          <a:prstGeom prst="rect">
            <a:avLst/>
          </a:prstGeom>
          <a:ln w="28575">
            <a:solidFill>
              <a:srgbClr val="C00000"/>
            </a:solidFill>
          </a:ln>
        </p:spPr>
        <p:txBody>
          <a:bodyPr wrap="square">
            <a:spAutoFit/>
          </a:bodyPr>
          <a:lstStyle/>
          <a:p>
            <a:pPr algn="just"/>
            <a:r>
              <a:rPr lang="en-US" b="1" dirty="0"/>
              <a:t>DIU-INHA Entrepreneurship </a:t>
            </a:r>
            <a:r>
              <a:rPr lang="en-US" b="1" dirty="0" smtClean="0"/>
              <a:t>Program-2019</a:t>
            </a:r>
          </a:p>
          <a:p>
            <a:pPr algn="just"/>
            <a:endParaRPr lang="en-US" dirty="0"/>
          </a:p>
          <a:p>
            <a:pPr algn="just"/>
            <a:r>
              <a:rPr lang="en-US" dirty="0"/>
              <a:t>Two week long (9-19 February 2019) ‘DIU-INHA Entrepreneurship Program-2019’.A contingent of 12 students and 2 researcher from </a:t>
            </a:r>
            <a:r>
              <a:rPr lang="en-US" dirty="0" err="1"/>
              <a:t>Inha</a:t>
            </a:r>
            <a:r>
              <a:rPr lang="en-US" dirty="0"/>
              <a:t> University, South Korea along with 12 students from different Departments of Daffodil International University joined this Entrepreneurship Camp at Daffodil International University Bangladesh started on 9th January 2019. This 24 students were divided into 4 groups and presented 4 Business Idea at closing ceremony. Team THUNDER won the best Business Idea award.</a:t>
            </a:r>
          </a:p>
          <a:p>
            <a:pPr algn="just"/>
            <a:endParaRPr lang="en-US" dirty="0"/>
          </a:p>
        </p:txBody>
      </p:sp>
      <p:sp>
        <p:nvSpPr>
          <p:cNvPr id="9" name="Rectangle 8"/>
          <p:cNvSpPr/>
          <p:nvPr/>
        </p:nvSpPr>
        <p:spPr>
          <a:xfrm>
            <a:off x="5623774" y="4678465"/>
            <a:ext cx="6096000" cy="1846659"/>
          </a:xfrm>
          <a:prstGeom prst="rect">
            <a:avLst/>
          </a:prstGeom>
          <a:ln w="38100">
            <a:solidFill>
              <a:schemeClr val="accent6"/>
            </a:solidFill>
          </a:ln>
        </p:spPr>
        <p:txBody>
          <a:bodyPr>
            <a:spAutoFit/>
          </a:bodyPr>
          <a:lstStyle/>
          <a:p>
            <a:pPr algn="just"/>
            <a:r>
              <a:rPr lang="en-US" b="1" dirty="0"/>
              <a:t>Social Business Creation competition, HEC- Montreal: </a:t>
            </a:r>
            <a:r>
              <a:rPr lang="en-US" sz="1600" dirty="0"/>
              <a:t>Daffodil International University (DIU) is going to host the 4th edition of Social Business Creation competition organized by HEC Montréal in Canada and </a:t>
            </a:r>
            <a:r>
              <a:rPr lang="en-US" sz="1600" dirty="0" err="1"/>
              <a:t>Yunus</a:t>
            </a:r>
            <a:r>
              <a:rPr lang="en-US" sz="1600" dirty="0"/>
              <a:t> Centre in Bangladesh. DIU will also organize the regional semifinal of this competition. This competition is an innovative pedagogical platform on which students learn to create social businesses. Beside the rich learning experience, students will get chances to win several prizes of CAD 57,500 in total</a:t>
            </a:r>
          </a:p>
        </p:txBody>
      </p:sp>
      <p:sp>
        <p:nvSpPr>
          <p:cNvPr id="12" name="AutoShape 6" descr="Item 1"/>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0" name="Picture 10" descr="Item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254" y="1957184"/>
            <a:ext cx="5607039" cy="2579614"/>
          </a:xfrm>
          <a:prstGeom prst="rect">
            <a:avLst/>
          </a:prstGeom>
          <a:noFill/>
          <a:ln w="28575">
            <a:solidFill>
              <a:srgbClr val="00B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7420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Diu Research and publication on entrepreneurship </a:t>
            </a:r>
            <a:endParaRPr lang="en-US" dirty="0"/>
          </a:p>
        </p:txBody>
      </p:sp>
      <p:pic>
        <p:nvPicPr>
          <p:cNvPr id="4" name="Picture 3"/>
          <p:cNvPicPr>
            <a:picLocks noChangeAspect="1"/>
          </p:cNvPicPr>
          <p:nvPr/>
        </p:nvPicPr>
        <p:blipFill>
          <a:blip r:embed="rId2"/>
          <a:stretch>
            <a:fillRect/>
          </a:stretch>
        </p:blipFill>
        <p:spPr>
          <a:xfrm>
            <a:off x="400889" y="2054449"/>
            <a:ext cx="8181975" cy="4423624"/>
          </a:xfrm>
          <a:prstGeom prst="rect">
            <a:avLst/>
          </a:prstGeom>
        </p:spPr>
      </p:pic>
      <p:pic>
        <p:nvPicPr>
          <p:cNvPr id="6" name="Picture 5"/>
          <p:cNvPicPr>
            <a:picLocks noChangeAspect="1"/>
          </p:cNvPicPr>
          <p:nvPr/>
        </p:nvPicPr>
        <p:blipFill>
          <a:blip r:embed="rId3"/>
          <a:stretch>
            <a:fillRect/>
          </a:stretch>
        </p:blipFill>
        <p:spPr>
          <a:xfrm>
            <a:off x="8773062" y="2054449"/>
            <a:ext cx="3124276" cy="4423624"/>
          </a:xfrm>
          <a:prstGeom prst="rect">
            <a:avLst/>
          </a:prstGeom>
        </p:spPr>
      </p:pic>
    </p:spTree>
    <p:extLst>
      <p:ext uri="{BB962C8B-B14F-4D97-AF65-F5344CB8AC3E}">
        <p14:creationId xmlns:p14="http://schemas.microsoft.com/office/powerpoint/2010/main" val="731503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272381121"/>
              </p:ext>
            </p:extLst>
          </p:nvPr>
        </p:nvGraphicFramePr>
        <p:xfrm>
          <a:off x="6349286" y="1043189"/>
          <a:ext cx="5550794" cy="4662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ubtitle 2"/>
          <p:cNvSpPr>
            <a:spLocks noGrp="1"/>
          </p:cNvSpPr>
          <p:nvPr>
            <p:ph idx="1"/>
          </p:nvPr>
        </p:nvSpPr>
        <p:spPr>
          <a:xfrm>
            <a:off x="682580" y="1932823"/>
            <a:ext cx="5177307" cy="2304327"/>
          </a:xfrm>
          <a:ln w="38100">
            <a:solidFill>
              <a:srgbClr val="FFFF00"/>
            </a:solidFill>
          </a:ln>
        </p:spPr>
        <p:txBody>
          <a:bodyPr>
            <a:normAutofit/>
          </a:bodyPr>
          <a:lstStyle/>
          <a:p>
            <a:pPr marL="120650" algn="just">
              <a:lnSpc>
                <a:spcPct val="110000"/>
              </a:lnSpc>
              <a:spcBef>
                <a:spcPts val="1000"/>
              </a:spcBef>
            </a:pPr>
            <a:r>
              <a:rPr lang="en-US" sz="2000" dirty="0" smtClean="0"/>
              <a:t>In Bangladesh, higher education consists of a </a:t>
            </a:r>
            <a:r>
              <a:rPr lang="en-US" sz="2000" b="1" dirty="0" smtClean="0"/>
              <a:t>3 year pass-course </a:t>
            </a:r>
            <a:r>
              <a:rPr lang="en-US" sz="2000" dirty="0" smtClean="0"/>
              <a:t>or a </a:t>
            </a:r>
            <a:r>
              <a:rPr lang="en-US" sz="2000" b="1" dirty="0" smtClean="0"/>
              <a:t>4 year honors </a:t>
            </a:r>
            <a:r>
              <a:rPr lang="en-US" sz="2000" dirty="0" smtClean="0"/>
              <a:t>course for the bachelor’s degree, followed by a </a:t>
            </a:r>
            <a:r>
              <a:rPr lang="en-US" sz="2000" b="1" dirty="0" smtClean="0"/>
              <a:t>two year Master’s </a:t>
            </a:r>
            <a:r>
              <a:rPr lang="en-US" sz="2000" dirty="0" smtClean="0"/>
              <a:t>course for pass graduates and a </a:t>
            </a:r>
            <a:r>
              <a:rPr lang="en-US" sz="2000" b="1" dirty="0" smtClean="0"/>
              <a:t>one-year Master’s</a:t>
            </a:r>
            <a:r>
              <a:rPr lang="en-US" sz="2000" dirty="0" smtClean="0"/>
              <a:t> course for honors graduates.</a:t>
            </a:r>
            <a:endParaRPr lang="en-US" sz="2000" dirty="0"/>
          </a:p>
        </p:txBody>
      </p:sp>
    </p:spTree>
    <p:extLst>
      <p:ext uri="{BB962C8B-B14F-4D97-AF65-F5344CB8AC3E}">
        <p14:creationId xmlns:p14="http://schemas.microsoft.com/office/powerpoint/2010/main" val="1425274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Checklist">
            <a:extLst>
              <a:ext uri="{FF2B5EF4-FFF2-40B4-BE49-F238E27FC236}">
                <a16:creationId xmlns:a16="http://schemas.microsoft.com/office/drawing/2014/main" xmlns="" id="{DEF978AA-586E-4790-8E74-51E8F5CE4214}"/>
              </a:ext>
              <a:ext uri="{C183D7F6-B498-43B3-948B-1728B52AA6E4}">
                <adec:decorative xmlns:adec="http://schemas.microsoft.com/office/drawing/2017/decorative" xmlns=""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1192" y="751856"/>
            <a:ext cx="914400" cy="914400"/>
          </a:xfrm>
          <a:prstGeom prst="rect">
            <a:avLst/>
          </a:prstGeom>
        </p:spPr>
      </p:pic>
      <p:sp>
        <p:nvSpPr>
          <p:cNvPr id="2" name="Title 1" descr="title">
            <a:extLst>
              <a:ext uri="{FF2B5EF4-FFF2-40B4-BE49-F238E27FC236}">
                <a16:creationId xmlns:a16="http://schemas.microsoft.com/office/drawing/2014/main" xmlns="" id="{524E7AA8-036D-4F28-96BA-A52B66A33BD9}"/>
              </a:ext>
            </a:extLst>
          </p:cNvPr>
          <p:cNvSpPr>
            <a:spLocks noGrp="1"/>
          </p:cNvSpPr>
          <p:nvPr>
            <p:ph type="title"/>
          </p:nvPr>
        </p:nvSpPr>
        <p:spPr/>
        <p:txBody>
          <a:bodyPr/>
          <a:lstStyle/>
          <a:p>
            <a:r>
              <a:rPr lang="en-US" dirty="0" smtClean="0"/>
              <a:t>Current statistics</a:t>
            </a:r>
            <a:endParaRPr lang="en-US" dirty="0"/>
          </a:p>
        </p:txBody>
      </p:sp>
      <p:sp>
        <p:nvSpPr>
          <p:cNvPr id="6" name="Rectangle 5"/>
          <p:cNvSpPr/>
          <p:nvPr/>
        </p:nvSpPr>
        <p:spPr>
          <a:xfrm>
            <a:off x="399245" y="2192018"/>
            <a:ext cx="11526592" cy="4240135"/>
          </a:xfrm>
          <a:prstGeom prst="rect">
            <a:avLst/>
          </a:prstGeom>
          <a:ln w="38100">
            <a:solidFill>
              <a:srgbClr val="00B050"/>
            </a:solidFill>
          </a:ln>
        </p:spPr>
        <p:txBody>
          <a:bodyPr wrap="square">
            <a:spAutoFit/>
          </a:bodyPr>
          <a:lstStyle/>
          <a:p>
            <a:pPr marL="509588" indent="-225425" algn="just">
              <a:lnSpc>
                <a:spcPct val="110000"/>
              </a:lnSpc>
              <a:spcBef>
                <a:spcPts val="1000"/>
              </a:spcBef>
              <a:buFont typeface="Wingdings" pitchFamily="2" charset="2"/>
              <a:buChar char="§"/>
            </a:pPr>
            <a:r>
              <a:rPr lang="en-US" dirty="0"/>
              <a:t>At present there are </a:t>
            </a:r>
            <a:r>
              <a:rPr lang="en-US" sz="2800" dirty="0" smtClean="0"/>
              <a:t>45 </a:t>
            </a:r>
            <a:r>
              <a:rPr lang="en-US" sz="2800" dirty="0"/>
              <a:t>public</a:t>
            </a:r>
            <a:r>
              <a:rPr lang="en-US" dirty="0"/>
              <a:t> universities </a:t>
            </a:r>
          </a:p>
          <a:p>
            <a:pPr marL="509588" indent="-225425" algn="just">
              <a:lnSpc>
                <a:spcPct val="110000"/>
              </a:lnSpc>
              <a:spcBef>
                <a:spcPts val="1000"/>
              </a:spcBef>
              <a:buFont typeface="Wingdings" pitchFamily="2" charset="2"/>
              <a:buChar char="§"/>
            </a:pPr>
            <a:r>
              <a:rPr lang="en-US" dirty="0"/>
              <a:t> </a:t>
            </a:r>
            <a:r>
              <a:rPr lang="en-US" sz="2800" dirty="0" smtClean="0"/>
              <a:t>103 </a:t>
            </a:r>
            <a:r>
              <a:rPr lang="en-US" sz="2800" dirty="0"/>
              <a:t>private </a:t>
            </a:r>
            <a:r>
              <a:rPr lang="en-US" dirty="0"/>
              <a:t>universities</a:t>
            </a:r>
          </a:p>
          <a:p>
            <a:pPr marL="509588" indent="-225425" algn="just">
              <a:lnSpc>
                <a:spcPct val="110000"/>
              </a:lnSpc>
              <a:spcBef>
                <a:spcPts val="1000"/>
              </a:spcBef>
              <a:buFont typeface="Wingdings" pitchFamily="2" charset="2"/>
              <a:buChar char="§"/>
            </a:pPr>
            <a:r>
              <a:rPr lang="en-US" dirty="0"/>
              <a:t> </a:t>
            </a:r>
            <a:r>
              <a:rPr lang="en-US" sz="2800" dirty="0"/>
              <a:t>3 international </a:t>
            </a:r>
            <a:r>
              <a:rPr lang="en-US" dirty="0"/>
              <a:t>universities</a:t>
            </a:r>
          </a:p>
          <a:p>
            <a:pPr marL="509588" indent="-225425" algn="just">
              <a:lnSpc>
                <a:spcPct val="110000"/>
              </a:lnSpc>
              <a:spcBef>
                <a:spcPts val="1000"/>
              </a:spcBef>
              <a:buFont typeface="Wingdings" pitchFamily="2" charset="2"/>
              <a:buChar char="§"/>
            </a:pPr>
            <a:r>
              <a:rPr lang="en-US" dirty="0"/>
              <a:t>Universities in Bangladesh are autonomous bodies administered by statutory bodies such as Syndicate, Senate, Academic Council, etc. in accordance with provisions laid down in their respective Acts. </a:t>
            </a:r>
          </a:p>
          <a:p>
            <a:pPr marL="509588" indent="-225425" algn="just">
              <a:lnSpc>
                <a:spcPct val="110000"/>
              </a:lnSpc>
              <a:spcBef>
                <a:spcPts val="1000"/>
              </a:spcBef>
              <a:buFont typeface="Wingdings" pitchFamily="2" charset="2"/>
              <a:buChar char="§"/>
            </a:pPr>
            <a:r>
              <a:rPr lang="en-US" dirty="0"/>
              <a:t>The number of universities both public and private has increased significantly</a:t>
            </a:r>
          </a:p>
          <a:p>
            <a:pPr marL="509588" indent="-225425" algn="just">
              <a:lnSpc>
                <a:spcPct val="110000"/>
              </a:lnSpc>
              <a:spcBef>
                <a:spcPts val="1000"/>
              </a:spcBef>
              <a:buFont typeface="Wingdings" pitchFamily="2" charset="2"/>
              <a:buChar char="§"/>
            </a:pPr>
            <a:r>
              <a:rPr lang="en-US" dirty="0"/>
              <a:t>Enrollment rate of students has increased positively</a:t>
            </a:r>
          </a:p>
          <a:p>
            <a:pPr marL="509588" indent="-225425" algn="just">
              <a:lnSpc>
                <a:spcPct val="110000"/>
              </a:lnSpc>
              <a:spcBef>
                <a:spcPts val="1000"/>
              </a:spcBef>
              <a:buFont typeface="Wingdings" pitchFamily="2" charset="2"/>
              <a:buChar char="§"/>
            </a:pPr>
            <a:r>
              <a:rPr lang="en-US" dirty="0"/>
              <a:t>Teachers in the universities have better academic qualifications now than before.</a:t>
            </a:r>
          </a:p>
          <a:p>
            <a:pPr marL="509588" indent="-225425" algn="just">
              <a:lnSpc>
                <a:spcPct val="110000"/>
              </a:lnSpc>
              <a:spcBef>
                <a:spcPts val="1000"/>
              </a:spcBef>
              <a:buFont typeface="Wingdings" pitchFamily="2" charset="2"/>
              <a:buChar char="§"/>
            </a:pPr>
            <a:r>
              <a:rPr lang="en-US" dirty="0"/>
              <a:t>More publications are being made by academicians now than before</a:t>
            </a:r>
          </a:p>
        </p:txBody>
      </p:sp>
    </p:spTree>
    <p:extLst>
      <p:ext uri="{BB962C8B-B14F-4D97-AF65-F5344CB8AC3E}">
        <p14:creationId xmlns:p14="http://schemas.microsoft.com/office/powerpoint/2010/main" val="924941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20606" y="2438073"/>
            <a:ext cx="4531721" cy="3678303"/>
          </a:xfrm>
          <a:ln w="38100">
            <a:solidFill>
              <a:srgbClr val="00B0F0"/>
            </a:solidFill>
          </a:ln>
        </p:spPr>
        <p:txBody>
          <a:bodyPr/>
          <a:lstStyle/>
          <a:p>
            <a:pPr>
              <a:spcBef>
                <a:spcPts val="1800"/>
              </a:spcBef>
            </a:pPr>
            <a:r>
              <a:rPr lang="en-US" dirty="0"/>
              <a:t>Ministry of Education</a:t>
            </a:r>
          </a:p>
          <a:p>
            <a:pPr>
              <a:spcBef>
                <a:spcPts val="1800"/>
              </a:spcBef>
            </a:pPr>
            <a:r>
              <a:rPr lang="en-US" dirty="0"/>
              <a:t>University Grants Commission (UGC)</a:t>
            </a:r>
          </a:p>
          <a:p>
            <a:pPr>
              <a:spcBef>
                <a:spcPts val="1800"/>
              </a:spcBef>
            </a:pPr>
            <a:r>
              <a:rPr lang="en-US" dirty="0"/>
              <a:t>The Directorate of Technical Education (DTE)</a:t>
            </a:r>
          </a:p>
          <a:p>
            <a:pPr>
              <a:spcBef>
                <a:spcPts val="1800"/>
              </a:spcBef>
            </a:pPr>
            <a:r>
              <a:rPr lang="en-US" dirty="0"/>
              <a:t>National University</a:t>
            </a:r>
          </a:p>
          <a:p>
            <a:pPr>
              <a:spcBef>
                <a:spcPts val="1800"/>
              </a:spcBef>
            </a:pPr>
            <a:r>
              <a:rPr lang="en-US" dirty="0" err="1"/>
              <a:t>Madrasha</a:t>
            </a:r>
            <a:r>
              <a:rPr lang="en-US" dirty="0"/>
              <a:t> Education Board</a:t>
            </a:r>
          </a:p>
          <a:p>
            <a:pPr>
              <a:spcBef>
                <a:spcPts val="1800"/>
              </a:spcBef>
            </a:pPr>
            <a:r>
              <a:rPr lang="en-US" dirty="0"/>
              <a:t>Technical Education Board</a:t>
            </a:r>
          </a:p>
          <a:p>
            <a:endParaRPr lang="en-US" dirty="0"/>
          </a:p>
        </p:txBody>
      </p:sp>
      <p:sp>
        <p:nvSpPr>
          <p:cNvPr id="3" name="Title 2"/>
          <p:cNvSpPr>
            <a:spLocks noGrp="1"/>
          </p:cNvSpPr>
          <p:nvPr>
            <p:ph type="title"/>
          </p:nvPr>
        </p:nvSpPr>
        <p:spPr>
          <a:xfrm>
            <a:off x="581193" y="1081824"/>
            <a:ext cx="11029616" cy="682581"/>
          </a:xfrm>
        </p:spPr>
        <p:txBody>
          <a:bodyPr>
            <a:normAutofit fontScale="90000"/>
          </a:bodyPr>
          <a:lstStyle/>
          <a:p>
            <a:r>
              <a:rPr lang="en-US" sz="3600" dirty="0"/>
              <a:t>Management of Higher Education in Bangladesh </a:t>
            </a:r>
            <a:r>
              <a:rPr lang="en-US" dirty="0"/>
              <a:t/>
            </a:r>
            <a:br>
              <a:rPr lang="en-US" dirty="0"/>
            </a:br>
            <a:endParaRPr lang="en-US" dirty="0"/>
          </a:p>
        </p:txBody>
      </p:sp>
    </p:spTree>
    <p:extLst>
      <p:ext uri="{BB962C8B-B14F-4D97-AF65-F5344CB8AC3E}">
        <p14:creationId xmlns:p14="http://schemas.microsoft.com/office/powerpoint/2010/main" val="1828083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Custom 11">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Custom 5">
      <a:majorFont>
        <a:latin typeface="Century Gothic"/>
        <a:ea typeface=""/>
        <a:cs typeface=""/>
      </a:majorFont>
      <a:minorFont>
        <a:latin typeface="Arial Narrow"/>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ln>
          <a:noFill/>
        </a:ln>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Presentation1" id="{F529A05C-9967-417B-A795-0EE2DA56A977}" vid="{B371D623-29EC-4410-98F2-D4F69349AE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732F72-BAE4-4D8F-B5A8-4D4D584BF69E}">
  <ds:schemaRefs>
    <ds:schemaRef ds:uri="http://www.w3.org/XML/1998/namespace"/>
    <ds:schemaRef ds:uri="http://purl.org/dc/dcmitype/"/>
    <ds:schemaRef ds:uri="http://schemas.microsoft.com/office/2006/metadata/propertie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16c05727-aa75-4e4a-9b5f-8a80a1165891"/>
    <ds:schemaRef ds:uri="71af3243-3dd4-4a8d-8c0d-dd76da1f02a5"/>
    <ds:schemaRef ds:uri="http://purl.org/dc/terms/"/>
  </ds:schemaRefs>
</ds:datastoreItem>
</file>

<file path=customXml/itemProps2.xml><?xml version="1.0" encoding="utf-8"?>
<ds:datastoreItem xmlns:ds="http://schemas.openxmlformats.org/officeDocument/2006/customXml" ds:itemID="{0B8FDF75-6DB0-420B-9CE9-4E2094004A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31C3B7-F137-4B62-A714-55F90281BD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Looks like sounds like presentation(2)</Template>
  <TotalTime>0</TotalTime>
  <Words>5127</Words>
  <Application>Microsoft Office PowerPoint</Application>
  <PresentationFormat>Widescreen</PresentationFormat>
  <Paragraphs>292</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Arial Narrow</vt:lpstr>
      <vt:lpstr>Calibri</vt:lpstr>
      <vt:lpstr>Century Gothic</vt:lpstr>
      <vt:lpstr>droid_serifregular</vt:lpstr>
      <vt:lpstr>Open Sans</vt:lpstr>
      <vt:lpstr>open_sansregular</vt:lpstr>
      <vt:lpstr>Verdana</vt:lpstr>
      <vt:lpstr>Wingdings</vt:lpstr>
      <vt:lpstr>Wingdings 2</vt:lpstr>
      <vt:lpstr>Dividend</vt:lpstr>
      <vt:lpstr>PowerPoint Presentation</vt:lpstr>
      <vt:lpstr>The Development of Education in Bangladesh and the Role of International Financial Entities:  The Asian Context</vt:lpstr>
      <vt:lpstr>Structure of the presentation</vt:lpstr>
      <vt:lpstr> PART: A </vt:lpstr>
      <vt:lpstr>PowerPoint Presentation</vt:lpstr>
      <vt:lpstr>History of higher education in this region</vt:lpstr>
      <vt:lpstr>PowerPoint Presentation</vt:lpstr>
      <vt:lpstr>Current statistics</vt:lpstr>
      <vt:lpstr>Management of Higher Education in Bangladesh  </vt:lpstr>
      <vt:lpstr>Acts, Policies and Commissions for Higher Education in Bangladesh </vt:lpstr>
      <vt:lpstr>University Grants Commission of Bangladesh </vt:lpstr>
      <vt:lpstr>UGC (Contd….)</vt:lpstr>
      <vt:lpstr>Challenges of Higher Education in Bangladesh </vt:lpstr>
      <vt:lpstr>Supports needed</vt:lpstr>
      <vt:lpstr>Supports needed (contd)</vt:lpstr>
      <vt:lpstr>Private Universities in Bangladesh</vt:lpstr>
      <vt:lpstr>Rational of introducing Private Universities</vt:lpstr>
      <vt:lpstr>Promoting Research and Innovation in Universities in Bangladesh</vt:lpstr>
      <vt:lpstr>Resource allocation for research</vt:lpstr>
      <vt:lpstr>Higher Education Financing in Bangladesh</vt:lpstr>
      <vt:lpstr> HEQEP project</vt:lpstr>
      <vt:lpstr>PowerPoint Presentation</vt:lpstr>
      <vt:lpstr>HEQEP</vt:lpstr>
      <vt:lpstr>IQAC of DIU submits the Sub-Project Completion Report (PCR) of heqep</vt:lpstr>
      <vt:lpstr>Academic Innovation Fund (AIF)</vt:lpstr>
      <vt:lpstr>Academic Innovation Fund (AIF)</vt:lpstr>
      <vt:lpstr>PowerPoint Presentation</vt:lpstr>
      <vt:lpstr>Innovations in Tertiary Education for Competitiveness in Information Technology Project</vt:lpstr>
      <vt:lpstr>Information Technology Parks for Employment and Innovation Project: Initial Poverty and Social Analysis</vt:lpstr>
      <vt:lpstr>Other Projects of adb</vt:lpstr>
      <vt:lpstr>PowerPoint Presentation</vt:lpstr>
      <vt:lpstr>Erasmus+ scholarships</vt:lpstr>
      <vt:lpstr> PART: B </vt:lpstr>
      <vt:lpstr>DIU and its Internationalization</vt:lpstr>
      <vt:lpstr>DIU and its Internationalization (contd)</vt:lpstr>
      <vt:lpstr>DIU and its Internationalization (contd)</vt:lpstr>
      <vt:lpstr>DIU and its Internationalization (contd)</vt:lpstr>
      <vt:lpstr>Student Portal/Dashboard</vt:lpstr>
      <vt:lpstr>DIU Model</vt:lpstr>
      <vt:lpstr>DIU Model (contd…)</vt:lpstr>
      <vt:lpstr>7th ASEF Rectors’ Conference and Students’ Forum (ARC7) in Romania </vt:lpstr>
      <vt:lpstr>DIU Forum</vt:lpstr>
      <vt:lpstr>DIU Hostel Facilities</vt:lpstr>
      <vt:lpstr>OUR integrated transport system</vt:lpstr>
      <vt:lpstr>PowerPoint Presentation</vt:lpstr>
      <vt:lpstr>DIU Blended learning center</vt:lpstr>
      <vt:lpstr>DIU Blended learning center (contd….)</vt:lpstr>
      <vt:lpstr>Scholarship (national)</vt:lpstr>
      <vt:lpstr>Scholarship (International)</vt:lpstr>
      <vt:lpstr>Entrepreneurial activities of diu</vt:lpstr>
      <vt:lpstr>Jonathan Ortmans, president of Global Entrepreneurship Network (GEN) visited daffodil international university</vt:lpstr>
      <vt:lpstr>Jonathan Ortmans, president of Global Entrepreneurship Network (GEN) visited daffodil international university</vt:lpstr>
      <vt:lpstr>Jonathan Ortmans, president of Global Entrepreneurship Network (GEN) visited daffodil international university</vt:lpstr>
      <vt:lpstr>Testimonial of Professor dr. Muhammad yunus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Diu Research and publication on entrepreneurship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2019-07-23T08:00:56Z</dcterms:created>
  <dcterms:modified xsi:type="dcterms:W3CDTF">2019-08-07T16:23:02Z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